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6" r:id="rId2"/>
    <p:sldMasterId id="2147483768" r:id="rId3"/>
    <p:sldMasterId id="2147483780" r:id="rId4"/>
    <p:sldMasterId id="2147483792" r:id="rId5"/>
    <p:sldMasterId id="2147483804" r:id="rId6"/>
    <p:sldMasterId id="2147483822" r:id="rId7"/>
  </p:sldMasterIdLst>
  <p:sldIdLst>
    <p:sldId id="273" r:id="rId8"/>
    <p:sldId id="257" r:id="rId9"/>
    <p:sldId id="258" r:id="rId10"/>
    <p:sldId id="274" r:id="rId11"/>
    <p:sldId id="275" r:id="rId12"/>
    <p:sldId id="259" r:id="rId13"/>
    <p:sldId id="260" r:id="rId14"/>
    <p:sldId id="261" r:id="rId15"/>
    <p:sldId id="262" r:id="rId16"/>
    <p:sldId id="264" r:id="rId17"/>
    <p:sldId id="267" r:id="rId18"/>
    <p:sldId id="276" r:id="rId19"/>
    <p:sldId id="271" r:id="rId20"/>
    <p:sldId id="270" r:id="rId21"/>
    <p:sldId id="272"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84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513" y="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824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889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692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607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0199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991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3570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24-Jun-19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713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24-Jun-19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7068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24-Jun-19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5537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8652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10918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24-Jun-19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6258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86081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1403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5370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23188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1427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83585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24-Jun-19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3775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24-Jun-19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6474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24-Jun-19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5633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3026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363328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24-Jun-19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09541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1664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18696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81578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07991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21156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5207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24-Jun-19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92947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24-Jun-19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5557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25371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24-Jun-19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89590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477138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24-Jun-19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5210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06622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7066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1805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97211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4065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29183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24-Jun-19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089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24-Jun-19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99436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24-Jun-19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2414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24-Jun-19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72579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810078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24-Jun-19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84682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16565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83793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17468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7923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75129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6128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24-Jun-19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6475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24-Jun-19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733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24-Jun-19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34741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24-Jun-19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0310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861139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24-Jun-19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37106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7850765"/>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9413681"/>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34911222"/>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8825443"/>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24-Jun-19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1414308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24-Jun-19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63794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24-Jun-19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1491495"/>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3285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52433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14240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602934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14972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09220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24-Jun-19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7961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24-Jun-19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4152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24-Jun-19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31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307529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24-Jun-19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309534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24-Jun-19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98256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4351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24-Jun-19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9763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24-Jun-19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4136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24-Jun-19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6985534"/>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24-Jun-19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495364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24-Jun-19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13774559"/>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24-Jun-19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29045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24-Jun-19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56345502"/>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D291B17-9318-49DB-B28B-6E5994AE9581}" type="datetime1">
              <a:rPr lang="en-US" smtClean="0"/>
              <a:t>24-Jun-19</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925458498"/>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24-Jun-19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984555508"/>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0.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rri laxman reddy institute of technology and management logo">
            <a:extLst>
              <a:ext uri="{FF2B5EF4-FFF2-40B4-BE49-F238E27FC236}">
                <a16:creationId xmlns:a16="http://schemas.microsoft.com/office/drawing/2014/main" id="{980479C1-FDCC-410A-861E-9F93CDEA6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mart bridge logo">
            <a:extLst>
              <a:ext uri="{FF2B5EF4-FFF2-40B4-BE49-F238E27FC236}">
                <a16:creationId xmlns:a16="http://schemas.microsoft.com/office/drawing/2014/main" id="{688AC6E0-56F6-44FD-80B1-A368DED25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2" y="91476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BM company logo">
            <a:extLst>
              <a:ext uri="{FF2B5EF4-FFF2-40B4-BE49-F238E27FC236}">
                <a16:creationId xmlns:a16="http://schemas.microsoft.com/office/drawing/2014/main" id="{0177E852-7227-41E4-AC1F-5F66005C5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350" y="1075860"/>
            <a:ext cx="1905000" cy="13723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5B2AC8-1E1E-4D3E-B2DC-7389C59CEAB9}"/>
              </a:ext>
            </a:extLst>
          </p:cNvPr>
          <p:cNvSpPr txBox="1"/>
          <p:nvPr/>
        </p:nvSpPr>
        <p:spPr>
          <a:xfrm>
            <a:off x="2886970" y="1097426"/>
            <a:ext cx="6418053" cy="830997"/>
          </a:xfrm>
          <a:prstGeom prst="rect">
            <a:avLst/>
          </a:prstGeom>
          <a:noFill/>
        </p:spPr>
        <p:txBody>
          <a:bodyPr wrap="square" rtlCol="0">
            <a:spAutoFit/>
          </a:bodyPr>
          <a:lstStyle/>
          <a:p>
            <a:pPr algn="ctr"/>
            <a:r>
              <a:rPr lang="en-US" sz="4800" u="sng" dirty="0">
                <a:latin typeface="Algerian" panose="04020705040A02060702" pitchFamily="82" charset="0"/>
              </a:rPr>
              <a:t>INTERNET OF THINGS</a:t>
            </a:r>
          </a:p>
        </p:txBody>
      </p:sp>
      <p:sp>
        <p:nvSpPr>
          <p:cNvPr id="7" name="Subtitle 2">
            <a:extLst>
              <a:ext uri="{FF2B5EF4-FFF2-40B4-BE49-F238E27FC236}">
                <a16:creationId xmlns:a16="http://schemas.microsoft.com/office/drawing/2014/main" id="{4216FFF8-01D1-4D85-BDE1-BF273B90ACDF}"/>
              </a:ext>
            </a:extLst>
          </p:cNvPr>
          <p:cNvSpPr txBox="1">
            <a:spLocks/>
          </p:cNvSpPr>
          <p:nvPr/>
        </p:nvSpPr>
        <p:spPr>
          <a:xfrm>
            <a:off x="724616" y="4732191"/>
            <a:ext cx="5808453" cy="1147054"/>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u="sng" dirty="0">
                <a:solidFill>
                  <a:srgbClr val="ED8428"/>
                </a:solidFill>
                <a:latin typeface="Algerian" panose="04020705040A02060702" pitchFamily="82" charset="0"/>
              </a:rPr>
              <a:t>Team Name</a:t>
            </a:r>
            <a:r>
              <a:rPr lang="en-US" sz="3600" dirty="0">
                <a:solidFill>
                  <a:srgbClr val="ED8428"/>
                </a:solidFill>
                <a:latin typeface="Algerian" panose="04020705040A02060702" pitchFamily="82" charset="0"/>
              </a:rPr>
              <a:t>:</a:t>
            </a:r>
          </a:p>
          <a:p>
            <a:pPr marL="0" indent="0" algn="ctr">
              <a:buNone/>
            </a:pPr>
            <a:r>
              <a:rPr lang="en-US" sz="3600" dirty="0">
                <a:solidFill>
                  <a:srgbClr val="ED8428"/>
                </a:solidFill>
                <a:latin typeface="Algerian" panose="04020705040A02060702" pitchFamily="82" charset="0"/>
              </a:rPr>
              <a:t>Smart Hackers </a:t>
            </a:r>
          </a:p>
        </p:txBody>
      </p:sp>
      <p:sp>
        <p:nvSpPr>
          <p:cNvPr id="8" name="TextBox 7">
            <a:extLst>
              <a:ext uri="{FF2B5EF4-FFF2-40B4-BE49-F238E27FC236}">
                <a16:creationId xmlns:a16="http://schemas.microsoft.com/office/drawing/2014/main" id="{B8A0BF68-9E2F-463C-A0AA-D9CA8C87D444}"/>
              </a:ext>
            </a:extLst>
          </p:cNvPr>
          <p:cNvSpPr txBox="1"/>
          <p:nvPr/>
        </p:nvSpPr>
        <p:spPr>
          <a:xfrm>
            <a:off x="7151298" y="4610217"/>
            <a:ext cx="5564037" cy="2308324"/>
          </a:xfrm>
          <a:prstGeom prst="rect">
            <a:avLst/>
          </a:prstGeom>
          <a:noFill/>
        </p:spPr>
        <p:txBody>
          <a:bodyPr wrap="square" rtlCol="0">
            <a:spAutoFit/>
          </a:bodyPr>
          <a:lstStyle/>
          <a:p>
            <a:r>
              <a:rPr lang="en-US" sz="2400" u="sng" dirty="0">
                <a:solidFill>
                  <a:srgbClr val="ED8428"/>
                </a:solidFill>
                <a:latin typeface="Algerian" panose="04020705040A02060702" pitchFamily="82" charset="0"/>
              </a:rPr>
              <a:t>TEAM MEMBERS</a:t>
            </a:r>
            <a:r>
              <a:rPr lang="en-US" sz="2400" dirty="0">
                <a:solidFill>
                  <a:srgbClr val="ED8428"/>
                </a:solidFill>
                <a:latin typeface="Algerian" panose="04020705040A02060702" pitchFamily="82" charset="0"/>
              </a:rPr>
              <a:t>:</a:t>
            </a:r>
          </a:p>
          <a:p>
            <a:endParaRPr lang="en-US" sz="2400" dirty="0">
              <a:solidFill>
                <a:srgbClr val="ED8428"/>
              </a:solidFill>
              <a:latin typeface="Algerian" panose="04020705040A02060702" pitchFamily="82" charset="0"/>
            </a:endParaRPr>
          </a:p>
          <a:p>
            <a:pPr marL="457200" indent="-457200">
              <a:buFont typeface="+mj-lt"/>
              <a:buAutoNum type="arabicPeriod"/>
            </a:pPr>
            <a:r>
              <a:rPr lang="en-US" sz="2400" dirty="0">
                <a:solidFill>
                  <a:srgbClr val="ED8428"/>
                </a:solidFill>
                <a:latin typeface="Algerian" panose="04020705040A02060702" pitchFamily="82" charset="0"/>
              </a:rPr>
              <a:t>Keesari Sowmya</a:t>
            </a:r>
          </a:p>
          <a:p>
            <a:pPr marL="457200" indent="-457200">
              <a:buFont typeface="+mj-lt"/>
              <a:buAutoNum type="arabicPeriod"/>
            </a:pPr>
            <a:r>
              <a:rPr lang="en-US" sz="2400" dirty="0">
                <a:solidFill>
                  <a:srgbClr val="ED8428"/>
                </a:solidFill>
                <a:latin typeface="Algerian" panose="04020705040A02060702" pitchFamily="82" charset="0"/>
              </a:rPr>
              <a:t>Vineetha Maganti</a:t>
            </a:r>
          </a:p>
          <a:p>
            <a:pPr marL="457200" indent="-457200">
              <a:buFont typeface="+mj-lt"/>
              <a:buAutoNum type="arabicPeriod"/>
            </a:pPr>
            <a:r>
              <a:rPr lang="en-US" sz="2400" dirty="0">
                <a:solidFill>
                  <a:srgbClr val="ED8428"/>
                </a:solidFill>
                <a:latin typeface="Algerian" panose="04020705040A02060702" pitchFamily="82" charset="0"/>
              </a:rPr>
              <a:t>P.Ravija</a:t>
            </a:r>
          </a:p>
          <a:p>
            <a:endParaRPr lang="en-US" sz="2400" dirty="0">
              <a:solidFill>
                <a:srgbClr val="ED8428"/>
              </a:solidFill>
              <a:latin typeface="Algerian" panose="04020705040A02060702" pitchFamily="82" charset="0"/>
            </a:endParaRPr>
          </a:p>
        </p:txBody>
      </p:sp>
      <p:sp>
        <p:nvSpPr>
          <p:cNvPr id="9" name="Title 1">
            <a:extLst>
              <a:ext uri="{FF2B5EF4-FFF2-40B4-BE49-F238E27FC236}">
                <a16:creationId xmlns:a16="http://schemas.microsoft.com/office/drawing/2014/main" id="{FBE485DB-3C27-4D68-965D-495977F81E76}"/>
              </a:ext>
            </a:extLst>
          </p:cNvPr>
          <p:cNvSpPr txBox="1">
            <a:spLocks/>
          </p:cNvSpPr>
          <p:nvPr/>
        </p:nvSpPr>
        <p:spPr>
          <a:xfrm>
            <a:off x="675819" y="2101498"/>
            <a:ext cx="10840354" cy="2308324"/>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u="sng" dirty="0">
                <a:solidFill>
                  <a:srgbClr val="ED8428"/>
                </a:solidFill>
                <a:latin typeface="Algerian" panose="04020705040A02060702" pitchFamily="82" charset="0"/>
              </a:rPr>
              <a:t>Topic name:</a:t>
            </a:r>
            <a:endParaRPr lang="en-IN" sz="900" u="sng" dirty="0">
              <a:solidFill>
                <a:srgbClr val="ED8428"/>
              </a:solidFill>
              <a:latin typeface="Algerian" panose="04020705040A02060702" pitchFamily="82" charset="0"/>
            </a:endParaRPr>
          </a:p>
          <a:p>
            <a:pPr algn="ctr"/>
            <a:endParaRPr lang="en-IN" sz="1050" u="sng" dirty="0">
              <a:solidFill>
                <a:srgbClr val="ED8428"/>
              </a:solidFill>
              <a:latin typeface="Algerian" panose="04020705040A02060702" pitchFamily="82" charset="0"/>
            </a:endParaRPr>
          </a:p>
          <a:p>
            <a:pPr algn="ctr"/>
            <a:r>
              <a:rPr lang="en-IN" dirty="0">
                <a:solidFill>
                  <a:srgbClr val="ED8428"/>
                </a:solidFill>
                <a:latin typeface="Algerian" panose="04020705040A02060702" pitchFamily="82" charset="0"/>
              </a:rPr>
              <a:t>INTELLIGENT door ACCESS MANAGEMENT SYSTEM</a:t>
            </a:r>
            <a:endParaRPr lang="en-US" dirty="0">
              <a:solidFill>
                <a:srgbClr val="ED8428"/>
              </a:solidFill>
              <a:latin typeface="Algerian" panose="04020705040A02060702" pitchFamily="82" charset="0"/>
            </a:endParaRPr>
          </a:p>
        </p:txBody>
      </p:sp>
    </p:spTree>
    <p:extLst>
      <p:ext uri="{BB962C8B-B14F-4D97-AF65-F5344CB8AC3E}">
        <p14:creationId xmlns:p14="http://schemas.microsoft.com/office/powerpoint/2010/main" val="12011903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white background">
            <a:extLst>
              <a:ext uri="{FF2B5EF4-FFF2-40B4-BE49-F238E27FC236}">
                <a16:creationId xmlns:a16="http://schemas.microsoft.com/office/drawing/2014/main" id="{EC0AAB57-96CC-482C-840B-FFF51E4C6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707" y="0"/>
            <a:ext cx="465429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BACC9D9-2FEC-402A-8C7C-4C5FF9FE7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706" y="1597897"/>
            <a:ext cx="4654294" cy="3481887"/>
          </a:xfrm>
          <a:prstGeom prst="rect">
            <a:avLst/>
          </a:prstGeom>
        </p:spPr>
      </p:pic>
      <p:sp>
        <p:nvSpPr>
          <p:cNvPr id="5" name="Title 1">
            <a:extLst>
              <a:ext uri="{FF2B5EF4-FFF2-40B4-BE49-F238E27FC236}">
                <a16:creationId xmlns:a16="http://schemas.microsoft.com/office/drawing/2014/main" id="{73B5AAED-3481-4505-B635-78839AB59126}"/>
              </a:ext>
            </a:extLst>
          </p:cNvPr>
          <p:cNvSpPr txBox="1">
            <a:spLocks/>
          </p:cNvSpPr>
          <p:nvPr/>
        </p:nvSpPr>
        <p:spPr>
          <a:xfrm>
            <a:off x="0" y="426721"/>
            <a:ext cx="7537706" cy="7444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800" u="sng" dirty="0">
                <a:latin typeface="Algerian" panose="04020705040A02060702" pitchFamily="82" charset="0"/>
              </a:rPr>
              <a:t>USB CAMERA</a:t>
            </a:r>
            <a:r>
              <a:rPr lang="en-IN" sz="4800" dirty="0">
                <a:latin typeface="Algerian" panose="04020705040A02060702" pitchFamily="82" charset="0"/>
              </a:rPr>
              <a:t> </a:t>
            </a:r>
          </a:p>
        </p:txBody>
      </p:sp>
      <p:sp>
        <p:nvSpPr>
          <p:cNvPr id="6" name="Content Placeholder 2">
            <a:extLst>
              <a:ext uri="{FF2B5EF4-FFF2-40B4-BE49-F238E27FC236}">
                <a16:creationId xmlns:a16="http://schemas.microsoft.com/office/drawing/2014/main" id="{E37382DB-14EF-499B-9AB0-1FD89FD82E2A}"/>
              </a:ext>
            </a:extLst>
          </p:cNvPr>
          <p:cNvSpPr txBox="1">
            <a:spLocks/>
          </p:cNvSpPr>
          <p:nvPr/>
        </p:nvSpPr>
        <p:spPr>
          <a:xfrm>
            <a:off x="621103" y="2261844"/>
            <a:ext cx="6630686" cy="44282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rgbClr val="ED8428"/>
                </a:solidFill>
              </a:rPr>
              <a:t>Starting from small houses to huge industries, surveillance plays very vital role to fulfill our safety aspects as Burglary and theft have always been a problem. In big industries personal security means monitoring the people’s changing information like activities, behavior for the purpose of protecting, managing and influencing confidential details. </a:t>
            </a:r>
            <a:endParaRPr lang="en-IN" sz="2400">
              <a:solidFill>
                <a:srgbClr val="ED8428"/>
              </a:solidFill>
            </a:endParaRPr>
          </a:p>
          <a:p>
            <a:endParaRPr lang="en-IN" sz="2400" dirty="0">
              <a:solidFill>
                <a:srgbClr val="ED8428"/>
              </a:solidFill>
            </a:endParaRPr>
          </a:p>
        </p:txBody>
      </p:sp>
    </p:spTree>
    <p:extLst>
      <p:ext uri="{BB962C8B-B14F-4D97-AF65-F5344CB8AC3E}">
        <p14:creationId xmlns:p14="http://schemas.microsoft.com/office/powerpoint/2010/main" val="918573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33040F-3492-404D-999B-FF512CD11269}"/>
              </a:ext>
            </a:extLst>
          </p:cNvPr>
          <p:cNvSpPr/>
          <p:nvPr/>
        </p:nvSpPr>
        <p:spPr>
          <a:xfrm>
            <a:off x="3151989" y="285473"/>
            <a:ext cx="5888021" cy="769441"/>
          </a:xfrm>
          <a:prstGeom prst="rect">
            <a:avLst/>
          </a:prstGeom>
        </p:spPr>
        <p:txBody>
          <a:bodyPr wrap="square">
            <a:spAutoFit/>
          </a:bodyPr>
          <a:lstStyle/>
          <a:p>
            <a:pPr algn="ctr"/>
            <a:r>
              <a:rPr lang="en-IN" sz="4400" b="1" u="sng" dirty="0">
                <a:latin typeface="Algerian" panose="04020705040A02060702" pitchFamily="82" charset="0"/>
                <a:ea typeface="Calibri" panose="020F0502020204030204" pitchFamily="34" charset="0"/>
              </a:rPr>
              <a:t>CIRCUIT CONNECTIONS</a:t>
            </a:r>
            <a:endParaRPr lang="en-US" sz="4400" u="sng" dirty="0">
              <a:latin typeface="Algerian" panose="04020705040A02060702" pitchFamily="82" charset="0"/>
            </a:endParaRPr>
          </a:p>
        </p:txBody>
      </p:sp>
      <p:pic>
        <p:nvPicPr>
          <p:cNvPr id="4" name="Picture 3">
            <a:extLst>
              <a:ext uri="{FF2B5EF4-FFF2-40B4-BE49-F238E27FC236}">
                <a16:creationId xmlns:a16="http://schemas.microsoft.com/office/drawing/2014/main" id="{C6B6E077-D947-4E2E-9AC3-0CD4648FB9AD}"/>
              </a:ext>
            </a:extLst>
          </p:cNvPr>
          <p:cNvPicPr>
            <a:picLocks noChangeAspect="1"/>
          </p:cNvPicPr>
          <p:nvPr/>
        </p:nvPicPr>
        <p:blipFill>
          <a:blip r:embed="rId2"/>
          <a:stretch>
            <a:fillRect/>
          </a:stretch>
        </p:blipFill>
        <p:spPr>
          <a:xfrm>
            <a:off x="588394" y="1362172"/>
            <a:ext cx="8724555" cy="5210355"/>
          </a:xfrm>
          <a:prstGeom prst="rect">
            <a:avLst/>
          </a:prstGeom>
        </p:spPr>
      </p:pic>
      <p:pic>
        <p:nvPicPr>
          <p:cNvPr id="5" name="Picture 4">
            <a:extLst>
              <a:ext uri="{FF2B5EF4-FFF2-40B4-BE49-F238E27FC236}">
                <a16:creationId xmlns:a16="http://schemas.microsoft.com/office/drawing/2014/main" id="{990AEA73-78EE-427B-8984-F328EB4D7369}"/>
              </a:ext>
            </a:extLst>
          </p:cNvPr>
          <p:cNvPicPr>
            <a:picLocks noChangeAspect="1"/>
          </p:cNvPicPr>
          <p:nvPr/>
        </p:nvPicPr>
        <p:blipFill rotWithShape="1">
          <a:blip r:embed="rId3">
            <a:extLst>
              <a:ext uri="{28A0092B-C50C-407E-A947-70E740481C1C}">
                <a14:useLocalDpi xmlns:a14="http://schemas.microsoft.com/office/drawing/2010/main" val="0"/>
              </a:ext>
            </a:extLst>
          </a:blip>
          <a:srcRect l="50784" t="19498" b="14842"/>
          <a:stretch/>
        </p:blipFill>
        <p:spPr>
          <a:xfrm>
            <a:off x="9312949" y="1362172"/>
            <a:ext cx="2290657" cy="5210355"/>
          </a:xfrm>
          <a:prstGeom prst="rect">
            <a:avLst/>
          </a:prstGeom>
        </p:spPr>
      </p:pic>
    </p:spTree>
    <p:extLst>
      <p:ext uri="{BB962C8B-B14F-4D97-AF65-F5344CB8AC3E}">
        <p14:creationId xmlns:p14="http://schemas.microsoft.com/office/powerpoint/2010/main" val="29313714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47F7E-D3BB-4FC6-B660-AEEAE57CB0D0}"/>
              </a:ext>
            </a:extLst>
          </p:cNvPr>
          <p:cNvSpPr txBox="1"/>
          <p:nvPr/>
        </p:nvSpPr>
        <p:spPr>
          <a:xfrm>
            <a:off x="3329794" y="173981"/>
            <a:ext cx="5357003" cy="830997"/>
          </a:xfrm>
          <a:prstGeom prst="rect">
            <a:avLst/>
          </a:prstGeom>
          <a:noFill/>
        </p:spPr>
        <p:txBody>
          <a:bodyPr wrap="square" rtlCol="0">
            <a:spAutoFit/>
          </a:bodyPr>
          <a:lstStyle/>
          <a:p>
            <a:pPr algn="ctr"/>
            <a:r>
              <a:rPr lang="en-US" sz="4800" u="sng" dirty="0">
                <a:latin typeface="Algerian" panose="04020705040A02060702" pitchFamily="82" charset="0"/>
              </a:rPr>
              <a:t>Block diagram</a:t>
            </a:r>
          </a:p>
        </p:txBody>
      </p:sp>
      <p:sp>
        <p:nvSpPr>
          <p:cNvPr id="3" name="Rectangle: Rounded Corners 2">
            <a:extLst>
              <a:ext uri="{FF2B5EF4-FFF2-40B4-BE49-F238E27FC236}">
                <a16:creationId xmlns:a16="http://schemas.microsoft.com/office/drawing/2014/main" id="{A234FE18-3D95-4B99-96F3-24272C69994B}"/>
              </a:ext>
            </a:extLst>
          </p:cNvPr>
          <p:cNvSpPr/>
          <p:nvPr/>
        </p:nvSpPr>
        <p:spPr>
          <a:xfrm>
            <a:off x="5869803" y="1483954"/>
            <a:ext cx="2984739" cy="12163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95BF84F1-A9FE-4D81-BDE7-26295ED5E345}"/>
              </a:ext>
            </a:extLst>
          </p:cNvPr>
          <p:cNvSpPr txBox="1"/>
          <p:nvPr/>
        </p:nvSpPr>
        <p:spPr>
          <a:xfrm>
            <a:off x="6012138" y="1744240"/>
            <a:ext cx="2700068" cy="646331"/>
          </a:xfrm>
          <a:prstGeom prst="rect">
            <a:avLst/>
          </a:prstGeom>
          <a:noFill/>
        </p:spPr>
        <p:txBody>
          <a:bodyPr wrap="square" rtlCol="0">
            <a:spAutoFit/>
          </a:bodyPr>
          <a:lstStyle/>
          <a:p>
            <a:pPr algn="ctr"/>
            <a:r>
              <a:rPr lang="en-US" sz="3600" dirty="0">
                <a:solidFill>
                  <a:schemeClr val="bg1"/>
                </a:solidFill>
                <a:latin typeface="Calibri" panose="020F0502020204030204" pitchFamily="34" charset="0"/>
                <a:cs typeface="Calibri" panose="020F0502020204030204" pitchFamily="34" charset="0"/>
              </a:rPr>
              <a:t>Raspberry pi</a:t>
            </a:r>
          </a:p>
        </p:txBody>
      </p:sp>
      <p:sp>
        <p:nvSpPr>
          <p:cNvPr id="11" name="Arrow: Right 10">
            <a:extLst>
              <a:ext uri="{FF2B5EF4-FFF2-40B4-BE49-F238E27FC236}">
                <a16:creationId xmlns:a16="http://schemas.microsoft.com/office/drawing/2014/main" id="{11017A3E-F7C0-4180-B80D-2A3F8EE98CB6}"/>
              </a:ext>
            </a:extLst>
          </p:cNvPr>
          <p:cNvSpPr/>
          <p:nvPr/>
        </p:nvSpPr>
        <p:spPr>
          <a:xfrm>
            <a:off x="1628160" y="1917205"/>
            <a:ext cx="957299" cy="45360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0829AD9-7C63-4B60-97FF-3CB161FE2071}"/>
              </a:ext>
            </a:extLst>
          </p:cNvPr>
          <p:cNvSpPr/>
          <p:nvPr/>
        </p:nvSpPr>
        <p:spPr>
          <a:xfrm>
            <a:off x="4774239" y="1610368"/>
            <a:ext cx="957299" cy="45360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950E737-7D56-4664-8A27-21BB04137679}"/>
              </a:ext>
            </a:extLst>
          </p:cNvPr>
          <p:cNvSpPr/>
          <p:nvPr/>
        </p:nvSpPr>
        <p:spPr>
          <a:xfrm>
            <a:off x="4774239" y="2188657"/>
            <a:ext cx="957299" cy="45360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7D9BB8A-5B6B-4446-A49B-45BEB8D3C2A5}"/>
              </a:ext>
            </a:extLst>
          </p:cNvPr>
          <p:cNvSpPr/>
          <p:nvPr/>
        </p:nvSpPr>
        <p:spPr>
          <a:xfrm>
            <a:off x="2628420" y="1453180"/>
            <a:ext cx="1932315" cy="6107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7420DFB9-2A0A-4CEA-A9AF-468632891C11}"/>
              </a:ext>
            </a:extLst>
          </p:cNvPr>
          <p:cNvSpPr txBox="1"/>
          <p:nvPr/>
        </p:nvSpPr>
        <p:spPr>
          <a:xfrm>
            <a:off x="3001511" y="1580122"/>
            <a:ext cx="1630392" cy="369332"/>
          </a:xfrm>
          <a:prstGeom prst="rect">
            <a:avLst/>
          </a:prstGeom>
          <a:noFill/>
        </p:spPr>
        <p:txBody>
          <a:bodyPr wrap="square" rtlCol="0">
            <a:spAutoFit/>
          </a:bodyPr>
          <a:lstStyle/>
          <a:p>
            <a:r>
              <a:rPr lang="en-US" dirty="0">
                <a:solidFill>
                  <a:schemeClr val="bg1"/>
                </a:solidFill>
              </a:rPr>
              <a:t>IR Sensor</a:t>
            </a:r>
          </a:p>
        </p:txBody>
      </p:sp>
      <p:sp>
        <p:nvSpPr>
          <p:cNvPr id="16" name="Rectangle: Rounded Corners 15">
            <a:extLst>
              <a:ext uri="{FF2B5EF4-FFF2-40B4-BE49-F238E27FC236}">
                <a16:creationId xmlns:a16="http://schemas.microsoft.com/office/drawing/2014/main" id="{4F4D98F4-2EA3-4664-BF05-A6C8D389655A}"/>
              </a:ext>
            </a:extLst>
          </p:cNvPr>
          <p:cNvSpPr/>
          <p:nvPr/>
        </p:nvSpPr>
        <p:spPr>
          <a:xfrm>
            <a:off x="2628420" y="2188657"/>
            <a:ext cx="1932315" cy="6107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TextBox 16">
            <a:extLst>
              <a:ext uri="{FF2B5EF4-FFF2-40B4-BE49-F238E27FC236}">
                <a16:creationId xmlns:a16="http://schemas.microsoft.com/office/drawing/2014/main" id="{7AEF53CD-988A-4018-AC76-FC0338A69F16}"/>
              </a:ext>
            </a:extLst>
          </p:cNvPr>
          <p:cNvSpPr txBox="1"/>
          <p:nvPr/>
        </p:nvSpPr>
        <p:spPr>
          <a:xfrm>
            <a:off x="3090170" y="2289816"/>
            <a:ext cx="1337094" cy="369332"/>
          </a:xfrm>
          <a:prstGeom prst="rect">
            <a:avLst/>
          </a:prstGeom>
          <a:noFill/>
        </p:spPr>
        <p:txBody>
          <a:bodyPr wrap="square" rtlCol="0">
            <a:spAutoFit/>
          </a:bodyPr>
          <a:lstStyle/>
          <a:p>
            <a:r>
              <a:rPr lang="en-US" dirty="0">
                <a:solidFill>
                  <a:schemeClr val="bg1"/>
                </a:solidFill>
              </a:rPr>
              <a:t>Camera</a:t>
            </a:r>
          </a:p>
        </p:txBody>
      </p:sp>
      <p:sp>
        <p:nvSpPr>
          <p:cNvPr id="19" name="Rectangle: Rounded Corners 18">
            <a:extLst>
              <a:ext uri="{FF2B5EF4-FFF2-40B4-BE49-F238E27FC236}">
                <a16:creationId xmlns:a16="http://schemas.microsoft.com/office/drawing/2014/main" id="{5F32F51C-C85F-45BB-A728-92EE659903D9}"/>
              </a:ext>
            </a:extLst>
          </p:cNvPr>
          <p:cNvSpPr/>
          <p:nvPr/>
        </p:nvSpPr>
        <p:spPr>
          <a:xfrm>
            <a:off x="162667" y="1610368"/>
            <a:ext cx="1364408" cy="97086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C4D752EB-0B19-4ABB-BAA8-4C91968398F3}"/>
              </a:ext>
            </a:extLst>
          </p:cNvPr>
          <p:cNvSpPr/>
          <p:nvPr/>
        </p:nvSpPr>
        <p:spPr>
          <a:xfrm>
            <a:off x="183066" y="1787165"/>
            <a:ext cx="1242357" cy="646331"/>
          </a:xfrm>
          <a:prstGeom prst="rect">
            <a:avLst/>
          </a:prstGeom>
        </p:spPr>
        <p:txBody>
          <a:bodyPr wrap="square">
            <a:spAutoFit/>
          </a:bodyPr>
          <a:lstStyle/>
          <a:p>
            <a:pPr algn="ctr"/>
            <a:r>
              <a:rPr lang="en-US" dirty="0">
                <a:solidFill>
                  <a:schemeClr val="bg1"/>
                </a:solidFill>
              </a:rPr>
              <a:t>Person Arrive</a:t>
            </a:r>
          </a:p>
        </p:txBody>
      </p:sp>
      <p:sp>
        <p:nvSpPr>
          <p:cNvPr id="23" name="Rectangle: Rounded Corners 22">
            <a:extLst>
              <a:ext uri="{FF2B5EF4-FFF2-40B4-BE49-F238E27FC236}">
                <a16:creationId xmlns:a16="http://schemas.microsoft.com/office/drawing/2014/main" id="{264BAB3C-47AD-467F-8D7F-17357EB22C79}"/>
              </a:ext>
            </a:extLst>
          </p:cNvPr>
          <p:cNvSpPr/>
          <p:nvPr/>
        </p:nvSpPr>
        <p:spPr>
          <a:xfrm>
            <a:off x="10185534" y="3602132"/>
            <a:ext cx="1619090" cy="7132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397661A5-938A-4646-9503-EEE46C12BC89}"/>
              </a:ext>
            </a:extLst>
          </p:cNvPr>
          <p:cNvSpPr/>
          <p:nvPr/>
        </p:nvSpPr>
        <p:spPr>
          <a:xfrm rot="2790360">
            <a:off x="8844091" y="2562783"/>
            <a:ext cx="1881125" cy="45360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4920292-9030-47B2-9481-0AE721B991CD}"/>
              </a:ext>
            </a:extLst>
          </p:cNvPr>
          <p:cNvSpPr txBox="1"/>
          <p:nvPr/>
        </p:nvSpPr>
        <p:spPr>
          <a:xfrm>
            <a:off x="10295002" y="3774088"/>
            <a:ext cx="1474078" cy="369332"/>
          </a:xfrm>
          <a:prstGeom prst="rect">
            <a:avLst/>
          </a:prstGeom>
          <a:noFill/>
        </p:spPr>
        <p:txBody>
          <a:bodyPr wrap="square" rtlCol="0">
            <a:spAutoFit/>
          </a:bodyPr>
          <a:lstStyle/>
          <a:p>
            <a:r>
              <a:rPr lang="en-US" dirty="0">
                <a:solidFill>
                  <a:schemeClr val="bg1"/>
                </a:solidFill>
              </a:rPr>
              <a:t>Web Service</a:t>
            </a:r>
          </a:p>
        </p:txBody>
      </p:sp>
      <p:sp>
        <p:nvSpPr>
          <p:cNvPr id="26" name="Arrow: Right 25">
            <a:extLst>
              <a:ext uri="{FF2B5EF4-FFF2-40B4-BE49-F238E27FC236}">
                <a16:creationId xmlns:a16="http://schemas.microsoft.com/office/drawing/2014/main" id="{8362CBC8-E8C5-4DC5-8E39-E7C5CD803F9F}"/>
              </a:ext>
            </a:extLst>
          </p:cNvPr>
          <p:cNvSpPr/>
          <p:nvPr/>
        </p:nvSpPr>
        <p:spPr>
          <a:xfrm rot="5400000">
            <a:off x="10489905" y="4664634"/>
            <a:ext cx="829997" cy="44006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8" name="Diamond 27">
            <a:extLst>
              <a:ext uri="{FF2B5EF4-FFF2-40B4-BE49-F238E27FC236}">
                <a16:creationId xmlns:a16="http://schemas.microsoft.com/office/drawing/2014/main" id="{7740A2D6-F0AA-4CA4-9283-1B4FA0456655}"/>
              </a:ext>
            </a:extLst>
          </p:cNvPr>
          <p:cNvSpPr/>
          <p:nvPr/>
        </p:nvSpPr>
        <p:spPr>
          <a:xfrm>
            <a:off x="10005393" y="5396848"/>
            <a:ext cx="1751161" cy="104379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86C61C48-AF54-4FD7-AE4B-E45B0DCB43F3}"/>
              </a:ext>
            </a:extLst>
          </p:cNvPr>
          <p:cNvSpPr/>
          <p:nvPr/>
        </p:nvSpPr>
        <p:spPr>
          <a:xfrm>
            <a:off x="10461389" y="5591215"/>
            <a:ext cx="1217064" cy="646331"/>
          </a:xfrm>
          <a:prstGeom prst="rect">
            <a:avLst/>
          </a:prstGeom>
        </p:spPr>
        <p:txBody>
          <a:bodyPr wrap="square">
            <a:spAutoFit/>
          </a:bodyPr>
          <a:lstStyle/>
          <a:p>
            <a:r>
              <a:rPr lang="en-US" dirty="0">
                <a:solidFill>
                  <a:schemeClr val="bg2"/>
                </a:solidFill>
              </a:rPr>
              <a:t>User’s choice?</a:t>
            </a:r>
          </a:p>
        </p:txBody>
      </p:sp>
      <p:sp>
        <p:nvSpPr>
          <p:cNvPr id="31" name="Arrow: Right 30">
            <a:extLst>
              <a:ext uri="{FF2B5EF4-FFF2-40B4-BE49-F238E27FC236}">
                <a16:creationId xmlns:a16="http://schemas.microsoft.com/office/drawing/2014/main" id="{A7E4550E-026C-4A49-AE22-6EBBA6FED1B7}"/>
              </a:ext>
            </a:extLst>
          </p:cNvPr>
          <p:cNvSpPr/>
          <p:nvPr/>
        </p:nvSpPr>
        <p:spPr>
          <a:xfrm rot="12389128">
            <a:off x="9177324" y="5072863"/>
            <a:ext cx="957299" cy="45360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FE29847-7982-4715-A849-D1AA1F3B79D9}"/>
              </a:ext>
            </a:extLst>
          </p:cNvPr>
          <p:cNvSpPr/>
          <p:nvPr/>
        </p:nvSpPr>
        <p:spPr>
          <a:xfrm>
            <a:off x="7176070" y="3912947"/>
            <a:ext cx="1827722" cy="1113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F59E0987-9C17-41DE-9379-E0148F22683C}"/>
              </a:ext>
            </a:extLst>
          </p:cNvPr>
          <p:cNvSpPr/>
          <p:nvPr/>
        </p:nvSpPr>
        <p:spPr>
          <a:xfrm>
            <a:off x="7298689" y="4127045"/>
            <a:ext cx="1827723" cy="646331"/>
          </a:xfrm>
          <a:prstGeom prst="rect">
            <a:avLst/>
          </a:prstGeom>
        </p:spPr>
        <p:txBody>
          <a:bodyPr wrap="square">
            <a:spAutoFit/>
          </a:bodyPr>
          <a:lstStyle/>
          <a:p>
            <a:r>
              <a:rPr lang="en-US" dirty="0">
                <a:solidFill>
                  <a:schemeClr val="bg2"/>
                </a:solidFill>
              </a:rPr>
              <a:t>Open Door Automatically</a:t>
            </a:r>
          </a:p>
        </p:txBody>
      </p:sp>
      <p:sp>
        <p:nvSpPr>
          <p:cNvPr id="34" name="Arrow: Right 33">
            <a:extLst>
              <a:ext uri="{FF2B5EF4-FFF2-40B4-BE49-F238E27FC236}">
                <a16:creationId xmlns:a16="http://schemas.microsoft.com/office/drawing/2014/main" id="{9F9AADC2-2C7C-443B-8C19-5D87633F3D27}"/>
              </a:ext>
            </a:extLst>
          </p:cNvPr>
          <p:cNvSpPr/>
          <p:nvPr/>
        </p:nvSpPr>
        <p:spPr>
          <a:xfrm rot="10800000">
            <a:off x="9087253" y="6018260"/>
            <a:ext cx="957299" cy="45360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1130C0B-0C34-4A82-B7F4-EE308DF193DA}"/>
              </a:ext>
            </a:extLst>
          </p:cNvPr>
          <p:cNvSpPr/>
          <p:nvPr/>
        </p:nvSpPr>
        <p:spPr>
          <a:xfrm>
            <a:off x="7198164" y="5570579"/>
            <a:ext cx="1751162" cy="11134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Door remain Closed</a:t>
            </a:r>
          </a:p>
        </p:txBody>
      </p:sp>
      <p:sp>
        <p:nvSpPr>
          <p:cNvPr id="36" name="TextBox 35">
            <a:extLst>
              <a:ext uri="{FF2B5EF4-FFF2-40B4-BE49-F238E27FC236}">
                <a16:creationId xmlns:a16="http://schemas.microsoft.com/office/drawing/2014/main" id="{35907513-CAE8-487E-AB02-C659FC809A4F}"/>
              </a:ext>
            </a:extLst>
          </p:cNvPr>
          <p:cNvSpPr txBox="1"/>
          <p:nvPr/>
        </p:nvSpPr>
        <p:spPr>
          <a:xfrm rot="1657719">
            <a:off x="9374265" y="4854789"/>
            <a:ext cx="957299" cy="369332"/>
          </a:xfrm>
          <a:prstGeom prst="rect">
            <a:avLst/>
          </a:prstGeom>
          <a:noFill/>
        </p:spPr>
        <p:txBody>
          <a:bodyPr wrap="square" rtlCol="0">
            <a:spAutoFit/>
          </a:bodyPr>
          <a:lstStyle/>
          <a:p>
            <a:pPr algn="ctr"/>
            <a:r>
              <a:rPr lang="en-US" dirty="0">
                <a:solidFill>
                  <a:srgbClr val="ED8428"/>
                </a:solidFill>
              </a:rPr>
              <a:t>YES</a:t>
            </a:r>
          </a:p>
        </p:txBody>
      </p:sp>
      <p:sp>
        <p:nvSpPr>
          <p:cNvPr id="37" name="TextBox 36">
            <a:extLst>
              <a:ext uri="{FF2B5EF4-FFF2-40B4-BE49-F238E27FC236}">
                <a16:creationId xmlns:a16="http://schemas.microsoft.com/office/drawing/2014/main" id="{C32775AF-D826-4A2C-9BB2-A4609B7BFBD0}"/>
              </a:ext>
            </a:extLst>
          </p:cNvPr>
          <p:cNvSpPr txBox="1"/>
          <p:nvPr/>
        </p:nvSpPr>
        <p:spPr>
          <a:xfrm>
            <a:off x="9366163" y="5729714"/>
            <a:ext cx="556420" cy="369332"/>
          </a:xfrm>
          <a:prstGeom prst="rect">
            <a:avLst/>
          </a:prstGeom>
          <a:noFill/>
        </p:spPr>
        <p:txBody>
          <a:bodyPr wrap="square" rtlCol="0">
            <a:spAutoFit/>
          </a:bodyPr>
          <a:lstStyle/>
          <a:p>
            <a:r>
              <a:rPr lang="en-US" dirty="0">
                <a:solidFill>
                  <a:srgbClr val="ED8428"/>
                </a:solidFill>
              </a:rPr>
              <a:t>NO</a:t>
            </a:r>
          </a:p>
        </p:txBody>
      </p:sp>
    </p:spTree>
    <p:extLst>
      <p:ext uri="{BB962C8B-B14F-4D97-AF65-F5344CB8AC3E}">
        <p14:creationId xmlns:p14="http://schemas.microsoft.com/office/powerpoint/2010/main" val="1208995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E7BEB0-A8E0-46D9-A8E5-4355BB65D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225" y="155274"/>
            <a:ext cx="11405550" cy="6702725"/>
          </a:xfrm>
          <a:prstGeom prst="rect">
            <a:avLst/>
          </a:prstGeom>
        </p:spPr>
      </p:pic>
    </p:spTree>
    <p:extLst>
      <p:ext uri="{BB962C8B-B14F-4D97-AF65-F5344CB8AC3E}">
        <p14:creationId xmlns:p14="http://schemas.microsoft.com/office/powerpoint/2010/main" val="26984982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217A1-A004-47ED-8AC7-F99D37CE5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7569"/>
            <a:ext cx="12192000" cy="6182861"/>
          </a:xfrm>
          <a:prstGeom prst="rect">
            <a:avLst/>
          </a:prstGeom>
        </p:spPr>
      </p:pic>
    </p:spTree>
    <p:extLst>
      <p:ext uri="{BB962C8B-B14F-4D97-AF65-F5344CB8AC3E}">
        <p14:creationId xmlns:p14="http://schemas.microsoft.com/office/powerpoint/2010/main" val="210785695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black wallpaper on technology">
            <a:extLst>
              <a:ext uri="{FF2B5EF4-FFF2-40B4-BE49-F238E27FC236}">
                <a16:creationId xmlns:a16="http://schemas.microsoft.com/office/drawing/2014/main" id="{591D0FCB-3C65-4FF0-8A62-48E6228A5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13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877D334-8A1E-4D8E-A48E-B99C50E78048}"/>
              </a:ext>
            </a:extLst>
          </p:cNvPr>
          <p:cNvSpPr/>
          <p:nvPr/>
        </p:nvSpPr>
        <p:spPr>
          <a:xfrm>
            <a:off x="4270019" y="354485"/>
            <a:ext cx="3651962" cy="830997"/>
          </a:xfrm>
          <a:prstGeom prst="rect">
            <a:avLst/>
          </a:prstGeom>
        </p:spPr>
        <p:txBody>
          <a:bodyPr wrap="none">
            <a:spAutoFit/>
          </a:bodyPr>
          <a:lstStyle/>
          <a:p>
            <a:r>
              <a:rPr lang="en-US" sz="4800" u="sng" dirty="0">
                <a:solidFill>
                  <a:schemeClr val="bg1"/>
                </a:solidFill>
                <a:latin typeface="Algerian" panose="04020705040A02060702" pitchFamily="82" charset="0"/>
              </a:rPr>
              <a:t>CONCLUSION</a:t>
            </a:r>
          </a:p>
        </p:txBody>
      </p:sp>
      <p:sp>
        <p:nvSpPr>
          <p:cNvPr id="3" name="Rectangle 2">
            <a:extLst>
              <a:ext uri="{FF2B5EF4-FFF2-40B4-BE49-F238E27FC236}">
                <a16:creationId xmlns:a16="http://schemas.microsoft.com/office/drawing/2014/main" id="{83DA3A2D-F9C7-495B-9B82-06552ED664A9}"/>
              </a:ext>
            </a:extLst>
          </p:cNvPr>
          <p:cNvSpPr/>
          <p:nvPr/>
        </p:nvSpPr>
        <p:spPr>
          <a:xfrm>
            <a:off x="1690776" y="1815730"/>
            <a:ext cx="8635041" cy="3046988"/>
          </a:xfrm>
          <a:prstGeom prst="rect">
            <a:avLst/>
          </a:prstGeom>
        </p:spPr>
        <p:txBody>
          <a:bodyPr wrap="square">
            <a:spAutoFit/>
          </a:bodyPr>
          <a:lstStyle/>
          <a:p>
            <a:r>
              <a:rPr lang="en-US" sz="2400" dirty="0">
                <a:solidFill>
                  <a:srgbClr val="ED8428"/>
                </a:solidFill>
              </a:rPr>
              <a:t>	We designed the System which reduces human efforts and provide security. System provides Security locks for door, comfort, connivance security. </a:t>
            </a:r>
          </a:p>
          <a:p>
            <a:r>
              <a:rPr lang="en-US" sz="2400" dirty="0">
                <a:solidFill>
                  <a:srgbClr val="ED8428"/>
                </a:solidFill>
              </a:rPr>
              <a:t>	The security level is increased due to the usage of Raspberry Pi-3Model B which sends the images to the user. It has in built capabilities of connecting to external devices. Raspberry pi proves to be smart economic and efficient platform for implementing the home security system and for automation.</a:t>
            </a:r>
          </a:p>
        </p:txBody>
      </p:sp>
    </p:spTree>
    <p:extLst>
      <p:ext uri="{BB962C8B-B14F-4D97-AF65-F5344CB8AC3E}">
        <p14:creationId xmlns:p14="http://schemas.microsoft.com/office/powerpoint/2010/main" val="219241062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0C4369-69C3-4651-8841-CC3A4988D89B}"/>
              </a:ext>
            </a:extLst>
          </p:cNvPr>
          <p:cNvSpPr/>
          <p:nvPr/>
        </p:nvSpPr>
        <p:spPr>
          <a:xfrm>
            <a:off x="0" y="0"/>
            <a:ext cx="1219200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1266" name="Picture 2" descr="Related image">
            <a:extLst>
              <a:ext uri="{FF2B5EF4-FFF2-40B4-BE49-F238E27FC236}">
                <a16:creationId xmlns:a16="http://schemas.microsoft.com/office/drawing/2014/main" id="{1F0300A6-BBCD-4A6C-9D94-CF1E03864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125" y="650845"/>
            <a:ext cx="7625750" cy="555631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flowers in black colour">
            <a:extLst>
              <a:ext uri="{FF2B5EF4-FFF2-40B4-BE49-F238E27FC236}">
                <a16:creationId xmlns:a16="http://schemas.microsoft.com/office/drawing/2014/main" id="{E7EE6251-DD21-4D99-96D0-A7D25E87A3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91" t="55723"/>
          <a:stretch/>
        </p:blipFill>
        <p:spPr bwMode="auto">
          <a:xfrm>
            <a:off x="10394830" y="4666890"/>
            <a:ext cx="1797170" cy="21911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flowers in black colour">
            <a:extLst>
              <a:ext uri="{FF2B5EF4-FFF2-40B4-BE49-F238E27FC236}">
                <a16:creationId xmlns:a16="http://schemas.microsoft.com/office/drawing/2014/main" id="{C9A1E0CB-0A80-4CE4-A1AE-DA9271C44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91" t="55723"/>
          <a:stretch/>
        </p:blipFill>
        <p:spPr bwMode="auto">
          <a:xfrm rot="10800000">
            <a:off x="0" y="0"/>
            <a:ext cx="1797170" cy="219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1694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door opening system via mobile">
            <a:extLst>
              <a:ext uri="{FF2B5EF4-FFF2-40B4-BE49-F238E27FC236}">
                <a16:creationId xmlns:a16="http://schemas.microsoft.com/office/drawing/2014/main" id="{4D8DC75F-9D94-4A99-A60D-789331FDF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5429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75D2D4-21DF-4F90-A884-493F8D6E5648}"/>
              </a:ext>
            </a:extLst>
          </p:cNvPr>
          <p:cNvSpPr txBox="1"/>
          <p:nvPr/>
        </p:nvSpPr>
        <p:spPr>
          <a:xfrm>
            <a:off x="4654295" y="520460"/>
            <a:ext cx="7537706" cy="830997"/>
          </a:xfrm>
          <a:prstGeom prst="rect">
            <a:avLst/>
          </a:prstGeom>
          <a:noFill/>
        </p:spPr>
        <p:txBody>
          <a:bodyPr wrap="square" rtlCol="0">
            <a:spAutoFit/>
          </a:bodyPr>
          <a:lstStyle/>
          <a:p>
            <a:pPr algn="ctr"/>
            <a:r>
              <a:rPr lang="en-US" sz="4800" u="sng" dirty="0">
                <a:latin typeface="Algerian" panose="04020705040A02060702" pitchFamily="82" charset="0"/>
              </a:rPr>
              <a:t>ABStract</a:t>
            </a:r>
          </a:p>
        </p:txBody>
      </p:sp>
      <p:sp>
        <p:nvSpPr>
          <p:cNvPr id="5" name="Rectangle 4">
            <a:extLst>
              <a:ext uri="{FF2B5EF4-FFF2-40B4-BE49-F238E27FC236}">
                <a16:creationId xmlns:a16="http://schemas.microsoft.com/office/drawing/2014/main" id="{59C08692-82DE-444B-87D9-7AF2623AC13E}"/>
              </a:ext>
            </a:extLst>
          </p:cNvPr>
          <p:cNvSpPr/>
          <p:nvPr/>
        </p:nvSpPr>
        <p:spPr>
          <a:xfrm>
            <a:off x="4830792" y="1921155"/>
            <a:ext cx="6961517" cy="3416320"/>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ED8428"/>
                </a:solidFill>
              </a:rPr>
              <a:t>Main purpose is  to design a system which control’s door using smart security web service. This system mainly consists of web camera to detect guest, Raspberry Pi which have in- built Wi-Fi module and a device for interfacing with system. </a:t>
            </a:r>
          </a:p>
          <a:p>
            <a:pPr marL="285750" indent="-285750">
              <a:buFont typeface="Arial" panose="020B0604020202020204" pitchFamily="34" charset="0"/>
              <a:buChar char="•"/>
            </a:pPr>
            <a:r>
              <a:rPr lang="en-US" sz="2400" dirty="0">
                <a:solidFill>
                  <a:srgbClr val="ED8428"/>
                </a:solidFill>
              </a:rPr>
              <a:t>Whenever an individual would stand in front of door then camera will detect and send image on the device. User can control the door by using the web service. </a:t>
            </a:r>
          </a:p>
        </p:txBody>
      </p:sp>
    </p:spTree>
    <p:extLst>
      <p:ext uri="{BB962C8B-B14F-4D97-AF65-F5344CB8AC3E}">
        <p14:creationId xmlns:p14="http://schemas.microsoft.com/office/powerpoint/2010/main" val="88412396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background for ppt on opening the door">
            <a:extLst>
              <a:ext uri="{FF2B5EF4-FFF2-40B4-BE49-F238E27FC236}">
                <a16:creationId xmlns:a16="http://schemas.microsoft.com/office/drawing/2014/main" id="{C0785DE0-134E-4E8F-9B09-5F8500C343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686"/>
          <a:stretch/>
        </p:blipFill>
        <p:spPr bwMode="auto">
          <a:xfrm>
            <a:off x="7537706" y="0"/>
            <a:ext cx="465429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F06EB25-4738-4458-B6F8-B30BA7331950}"/>
              </a:ext>
            </a:extLst>
          </p:cNvPr>
          <p:cNvSpPr txBox="1">
            <a:spLocks/>
          </p:cNvSpPr>
          <p:nvPr/>
        </p:nvSpPr>
        <p:spPr>
          <a:xfrm>
            <a:off x="57509" y="471869"/>
            <a:ext cx="8445260" cy="14785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800" u="sng">
                <a:latin typeface="Algerian" panose="04020705040A02060702" pitchFamily="82" charset="0"/>
              </a:rPr>
              <a:t>SOLUTION </a:t>
            </a:r>
            <a:endParaRPr lang="en-IN" sz="4800" u="sng" dirty="0">
              <a:latin typeface="Algerian" panose="04020705040A02060702" pitchFamily="82" charset="0"/>
            </a:endParaRPr>
          </a:p>
        </p:txBody>
      </p:sp>
      <p:sp>
        <p:nvSpPr>
          <p:cNvPr id="5" name="Content Placeholder 2">
            <a:extLst>
              <a:ext uri="{FF2B5EF4-FFF2-40B4-BE49-F238E27FC236}">
                <a16:creationId xmlns:a16="http://schemas.microsoft.com/office/drawing/2014/main" id="{A3D05196-3BD3-4A9E-A83B-A55FA73397B5}"/>
              </a:ext>
            </a:extLst>
          </p:cNvPr>
          <p:cNvSpPr txBox="1">
            <a:spLocks/>
          </p:cNvSpPr>
          <p:nvPr/>
        </p:nvSpPr>
        <p:spPr>
          <a:xfrm>
            <a:off x="382287" y="1723275"/>
            <a:ext cx="7968083" cy="46628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rgbClr val="ED8428"/>
                </a:solidFill>
              </a:rPr>
              <a:t>The solution to intelligent access management system is to create  the application that can recognize the motion of the objects and can detect the face .After  the picture of the if detected and sent it the cloud .</a:t>
            </a:r>
          </a:p>
          <a:p>
            <a:r>
              <a:rPr lang="en-IN" sz="2400" dirty="0">
                <a:solidFill>
                  <a:srgbClr val="ED8428"/>
                </a:solidFill>
              </a:rPr>
              <a:t>The components we used in this project are:</a:t>
            </a:r>
          </a:p>
          <a:p>
            <a:pPr marL="0" indent="0">
              <a:buFont typeface="Arial" panose="020B0604020202020204" pitchFamily="34" charset="0"/>
              <a:buNone/>
            </a:pPr>
            <a:r>
              <a:rPr lang="en-IN" sz="2400" dirty="0">
                <a:solidFill>
                  <a:srgbClr val="ED8428"/>
                </a:solidFill>
                <a:sym typeface="Wingdings" panose="05000000000000000000" pitchFamily="2" charset="2"/>
              </a:rPr>
              <a:t>IR Sensor ---- to detect the presence of human </a:t>
            </a:r>
          </a:p>
          <a:p>
            <a:pPr marL="0" indent="0">
              <a:buNone/>
            </a:pPr>
            <a:r>
              <a:rPr lang="en-IN" sz="2400" dirty="0">
                <a:solidFill>
                  <a:srgbClr val="ED8428"/>
                </a:solidFill>
                <a:sym typeface="Wingdings" panose="05000000000000000000" pitchFamily="2" charset="2"/>
              </a:rPr>
              <a:t>Servo Motor ---- to rotate the motor …..,in case to open the door by using the intelligent assistants </a:t>
            </a:r>
          </a:p>
          <a:p>
            <a:pPr marL="0" indent="0">
              <a:buNone/>
            </a:pPr>
            <a:r>
              <a:rPr lang="en-IN" sz="2400" dirty="0">
                <a:solidFill>
                  <a:srgbClr val="ED8428"/>
                </a:solidFill>
                <a:sym typeface="Wingdings" panose="05000000000000000000" pitchFamily="2" charset="2"/>
              </a:rPr>
              <a:t>USB Camera---- to take the snap shots of the object or the face detected person</a:t>
            </a:r>
          </a:p>
          <a:p>
            <a:pPr marL="0" indent="0">
              <a:buNone/>
            </a:pPr>
            <a:r>
              <a:rPr lang="en-IN" sz="2400" dirty="0">
                <a:solidFill>
                  <a:srgbClr val="ED8428"/>
                </a:solidFill>
                <a:sym typeface="Wingdings" panose="05000000000000000000" pitchFamily="2" charset="2"/>
              </a:rPr>
              <a:t>Raspberry pi</a:t>
            </a:r>
          </a:p>
          <a:p>
            <a:pPr marL="0" indent="0">
              <a:buFont typeface="Arial" panose="020B0604020202020204" pitchFamily="34" charset="0"/>
              <a:buNone/>
            </a:pPr>
            <a:endParaRPr lang="en-IN" sz="2400" dirty="0">
              <a:solidFill>
                <a:srgbClr val="ED8428"/>
              </a:solidFill>
            </a:endParaRPr>
          </a:p>
        </p:txBody>
      </p:sp>
    </p:spTree>
    <p:extLst>
      <p:ext uri="{BB962C8B-B14F-4D97-AF65-F5344CB8AC3E}">
        <p14:creationId xmlns:p14="http://schemas.microsoft.com/office/powerpoint/2010/main" val="25459013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8C99D-FDE6-478F-98B7-6934BDC0AC36}"/>
              </a:ext>
            </a:extLst>
          </p:cNvPr>
          <p:cNvSpPr/>
          <p:nvPr/>
        </p:nvSpPr>
        <p:spPr>
          <a:xfrm>
            <a:off x="1823427" y="386205"/>
            <a:ext cx="4410182" cy="877997"/>
          </a:xfrm>
          <a:prstGeom prst="rect">
            <a:avLst/>
          </a:prstGeom>
        </p:spPr>
        <p:txBody>
          <a:bodyPr wrap="none">
            <a:spAutoFit/>
          </a:bodyPr>
          <a:lstStyle/>
          <a:p>
            <a:pPr algn="ctr">
              <a:lnSpc>
                <a:spcPct val="115000"/>
              </a:lnSpc>
              <a:spcAft>
                <a:spcPts val="1000"/>
              </a:spcAft>
            </a:pPr>
            <a:r>
              <a:rPr lang="en-IN" sz="4800" u="sng" dirty="0">
                <a:latin typeface="Algerian" panose="04020705040A02060702" pitchFamily="82" charset="0"/>
                <a:ea typeface="Calibri" panose="020F0502020204030204" pitchFamily="34" charset="0"/>
                <a:cs typeface="Times New Roman" panose="02020603050405020304" pitchFamily="18" charset="0"/>
              </a:rPr>
              <a:t>RASPBERRY PI</a:t>
            </a:r>
            <a:endParaRPr lang="en-US" sz="4800" u="sng" dirty="0">
              <a:effectLst/>
              <a:latin typeface="Algerian" panose="04020705040A02060702" pitchFamily="82" charset="0"/>
              <a:ea typeface="Calibri" panose="020F0502020204030204" pitchFamily="34" charset="0"/>
              <a:cs typeface="Times New Roman" panose="02020603050405020304" pitchFamily="18" charset="0"/>
            </a:endParaRPr>
          </a:p>
        </p:txBody>
      </p:sp>
      <p:pic>
        <p:nvPicPr>
          <p:cNvPr id="3" name="Picture 2" descr="C:\Users\neha\Desktop\software\Project\Raspberry-pi 2.jpg">
            <a:extLst>
              <a:ext uri="{FF2B5EF4-FFF2-40B4-BE49-F238E27FC236}">
                <a16:creationId xmlns:a16="http://schemas.microsoft.com/office/drawing/2014/main" id="{B351DD37-42A1-4E92-99B0-DA0BEA69BA2A}"/>
              </a:ext>
            </a:extLst>
          </p:cNvPr>
          <p:cNvPicPr/>
          <p:nvPr/>
        </p:nvPicPr>
        <p:blipFill>
          <a:blip r:embed="rId2" cstate="print"/>
          <a:srcRect/>
          <a:stretch>
            <a:fillRect/>
          </a:stretch>
        </p:blipFill>
        <p:spPr bwMode="auto">
          <a:xfrm>
            <a:off x="8246853" y="160623"/>
            <a:ext cx="3945147" cy="3268377"/>
          </a:xfrm>
          <a:prstGeom prst="rect">
            <a:avLst/>
          </a:prstGeom>
          <a:noFill/>
          <a:ln w="9525">
            <a:noFill/>
            <a:miter lim="800000"/>
            <a:headEnd/>
            <a:tailEnd/>
          </a:ln>
        </p:spPr>
      </p:pic>
      <p:pic>
        <p:nvPicPr>
          <p:cNvPr id="4" name="Picture 3" descr="C:\Users\neha\Desktop\software\Project\Raspberry-Pi 1.jpg">
            <a:extLst>
              <a:ext uri="{FF2B5EF4-FFF2-40B4-BE49-F238E27FC236}">
                <a16:creationId xmlns:a16="http://schemas.microsoft.com/office/drawing/2014/main" id="{77715F7D-E10C-4136-8BEE-A285988F7C83}"/>
              </a:ext>
            </a:extLst>
          </p:cNvPr>
          <p:cNvPicPr/>
          <p:nvPr/>
        </p:nvPicPr>
        <p:blipFill>
          <a:blip r:embed="rId3" cstate="print"/>
          <a:srcRect/>
          <a:stretch>
            <a:fillRect/>
          </a:stretch>
        </p:blipFill>
        <p:spPr bwMode="auto">
          <a:xfrm>
            <a:off x="8246853" y="3429001"/>
            <a:ext cx="3945147" cy="3429000"/>
          </a:xfrm>
          <a:prstGeom prst="rect">
            <a:avLst/>
          </a:prstGeom>
          <a:noFill/>
          <a:ln w="9525">
            <a:noFill/>
            <a:miter lim="800000"/>
            <a:headEnd/>
            <a:tailEnd/>
          </a:ln>
        </p:spPr>
      </p:pic>
      <p:sp>
        <p:nvSpPr>
          <p:cNvPr id="5" name="Rectangle 4">
            <a:extLst>
              <a:ext uri="{FF2B5EF4-FFF2-40B4-BE49-F238E27FC236}">
                <a16:creationId xmlns:a16="http://schemas.microsoft.com/office/drawing/2014/main" id="{691C3EF0-03A9-4C14-A260-80FE36568BF2}"/>
              </a:ext>
            </a:extLst>
          </p:cNvPr>
          <p:cNvSpPr/>
          <p:nvPr/>
        </p:nvSpPr>
        <p:spPr>
          <a:xfrm>
            <a:off x="577969" y="2544693"/>
            <a:ext cx="7021869" cy="2615781"/>
          </a:xfrm>
          <a:prstGeom prst="rect">
            <a:avLst/>
          </a:prstGeom>
        </p:spPr>
        <p:txBody>
          <a:bodyPr wrap="square">
            <a:spAutoFit/>
          </a:bodyPr>
          <a:lstStyle/>
          <a:p>
            <a:pPr>
              <a:lnSpc>
                <a:spcPct val="115000"/>
              </a:lnSpc>
              <a:spcAft>
                <a:spcPts val="1000"/>
              </a:spcAft>
            </a:pPr>
            <a:r>
              <a:rPr lang="en-IN" sz="2400" dirty="0">
                <a:solidFill>
                  <a:srgbClr val="ED8428"/>
                </a:solidFill>
                <a:ea typeface="Calibri" panose="020F0502020204030204" pitchFamily="34" charset="0"/>
                <a:cs typeface="Calibri" panose="020F0502020204030204" pitchFamily="34" charset="0"/>
              </a:rPr>
              <a:t>	The working principal is like any modern PC. They include a processor, memory, storage (SD card) video (HDMI), network (10/100 Ethernet) AND IO (four USB 2.0 ports). The power supply is a micro USB connector, and it’s happiest with 5–5.2 volts at 2.5A.Raspberry pi consists of 40 GPIO pins .</a:t>
            </a:r>
            <a:endParaRPr lang="en-US" sz="2400" dirty="0">
              <a:solidFill>
                <a:srgbClr val="ED8428"/>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98731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berry Pi models">
            <a:extLst>
              <a:ext uri="{FF2B5EF4-FFF2-40B4-BE49-F238E27FC236}">
                <a16:creationId xmlns:a16="http://schemas.microsoft.com/office/drawing/2014/main" id="{7F4AFC66-7B74-4FE5-B544-142985EC7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899" y="736471"/>
            <a:ext cx="7416201" cy="538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5930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CDC56-6C90-4C5F-A182-EC5345755AFD}"/>
              </a:ext>
            </a:extLst>
          </p:cNvPr>
          <p:cNvSpPr/>
          <p:nvPr/>
        </p:nvSpPr>
        <p:spPr>
          <a:xfrm>
            <a:off x="4654294" y="544266"/>
            <a:ext cx="7537705" cy="923330"/>
          </a:xfrm>
          <a:prstGeom prst="rect">
            <a:avLst/>
          </a:prstGeom>
        </p:spPr>
        <p:txBody>
          <a:bodyPr wrap="square">
            <a:spAutoFit/>
          </a:bodyPr>
          <a:lstStyle/>
          <a:p>
            <a:pPr algn="ctr"/>
            <a:r>
              <a:rPr lang="en-IN" sz="5400" u="sng" dirty="0">
                <a:latin typeface="Algerian" panose="04020705040A02060702" pitchFamily="82" charset="0"/>
              </a:rPr>
              <a:t>IR Sensor</a:t>
            </a:r>
            <a:endParaRPr lang="en-US" sz="5400" dirty="0">
              <a:latin typeface="Algerian" panose="04020705040A02060702" pitchFamily="82" charset="0"/>
            </a:endParaRPr>
          </a:p>
        </p:txBody>
      </p:sp>
      <p:sp>
        <p:nvSpPr>
          <p:cNvPr id="4" name="Rectangle 3">
            <a:extLst>
              <a:ext uri="{FF2B5EF4-FFF2-40B4-BE49-F238E27FC236}">
                <a16:creationId xmlns:a16="http://schemas.microsoft.com/office/drawing/2014/main" id="{EDCAEC01-C9D6-4AB6-BC3E-6C2CCEBDD301}"/>
              </a:ext>
            </a:extLst>
          </p:cNvPr>
          <p:cNvSpPr/>
          <p:nvPr/>
        </p:nvSpPr>
        <p:spPr>
          <a:xfrm>
            <a:off x="5144219" y="1857973"/>
            <a:ext cx="6096000" cy="2862322"/>
          </a:xfrm>
          <a:prstGeom prst="rect">
            <a:avLst/>
          </a:prstGeom>
        </p:spPr>
        <p:txBody>
          <a:bodyPr>
            <a:spAutoFit/>
          </a:bodyPr>
          <a:lstStyle/>
          <a:p>
            <a:pPr marL="457200" indent="-457200">
              <a:buFont typeface="Courier New" panose="02070309020205020404" pitchFamily="49" charset="0"/>
              <a:buChar char="o"/>
            </a:pPr>
            <a:r>
              <a:rPr lang="en-US" sz="2000" dirty="0">
                <a:solidFill>
                  <a:srgbClr val="ED8428"/>
                </a:solidFill>
              </a:rPr>
              <a:t>An infrared sensor is an electronic device, that emits in order to sense some aspects of the surroundings. An IR sensor can measure the heat of an object as well as detects the motion. These types of sensors measures only infrared radiation, rather than emitting it that is called as a passive IR sensor.</a:t>
            </a:r>
          </a:p>
          <a:p>
            <a:pPr marL="457200" indent="-457200">
              <a:buFont typeface="Courier New" panose="02070309020205020404" pitchFamily="49" charset="0"/>
              <a:buChar char="o"/>
            </a:pPr>
            <a:r>
              <a:rPr lang="en-US" sz="2000" dirty="0">
                <a:solidFill>
                  <a:srgbClr val="ED8428"/>
                </a:solidFill>
              </a:rPr>
              <a:t>IR sensors are classified into different types depending on the applications. Some of the typical applications of different types of sensors are</a:t>
            </a:r>
          </a:p>
        </p:txBody>
      </p:sp>
      <p:pic>
        <p:nvPicPr>
          <p:cNvPr id="2050" name="Picture 2" descr="Image result for IR sensor">
            <a:extLst>
              <a:ext uri="{FF2B5EF4-FFF2-40B4-BE49-F238E27FC236}">
                <a16:creationId xmlns:a16="http://schemas.microsoft.com/office/drawing/2014/main" id="{6C6EC814-115E-444E-9974-F43AD62B4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4708397"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F04F1E-87A1-4251-BEA4-BA3EFB0965F0}"/>
              </a:ext>
            </a:extLst>
          </p:cNvPr>
          <p:cNvSpPr txBox="1"/>
          <p:nvPr/>
        </p:nvSpPr>
        <p:spPr>
          <a:xfrm>
            <a:off x="5814204" y="4720295"/>
            <a:ext cx="3786996" cy="1477328"/>
          </a:xfrm>
          <a:prstGeom prst="rect">
            <a:avLst/>
          </a:prstGeom>
          <a:noFill/>
        </p:spPr>
        <p:txBody>
          <a:bodyPr wrap="square" rtlCol="0">
            <a:spAutoFit/>
          </a:bodyPr>
          <a:lstStyle/>
          <a:p>
            <a:pPr marL="342900" indent="-342900">
              <a:buFont typeface="+mj-lt"/>
              <a:buAutoNum type="arabicPeriod"/>
            </a:pPr>
            <a:r>
              <a:rPr lang="en-US" dirty="0">
                <a:solidFill>
                  <a:srgbClr val="ED8428"/>
                </a:solidFill>
              </a:rPr>
              <a:t>Speed sensor</a:t>
            </a:r>
          </a:p>
          <a:p>
            <a:pPr marL="342900" indent="-342900">
              <a:buFont typeface="+mj-lt"/>
              <a:buAutoNum type="arabicPeriod"/>
            </a:pPr>
            <a:r>
              <a:rPr lang="en-US" dirty="0">
                <a:solidFill>
                  <a:srgbClr val="ED8428"/>
                </a:solidFill>
              </a:rPr>
              <a:t>Temperature sensor</a:t>
            </a:r>
          </a:p>
          <a:p>
            <a:pPr marL="342900" indent="-342900">
              <a:buFont typeface="+mj-lt"/>
              <a:buAutoNum type="arabicPeriod"/>
            </a:pPr>
            <a:r>
              <a:rPr lang="en-US" dirty="0">
                <a:solidFill>
                  <a:srgbClr val="ED8428"/>
                </a:solidFill>
              </a:rPr>
              <a:t>PIR sensor</a:t>
            </a:r>
          </a:p>
          <a:p>
            <a:pPr marL="342900" indent="-342900">
              <a:buFont typeface="+mj-lt"/>
              <a:buAutoNum type="arabicPeriod"/>
            </a:pPr>
            <a:r>
              <a:rPr lang="en-US" dirty="0">
                <a:solidFill>
                  <a:srgbClr val="ED8428"/>
                </a:solidFill>
              </a:rPr>
              <a:t>Ultrasonic sensor</a:t>
            </a:r>
            <a:endParaRPr lang="en-IN" dirty="0">
              <a:solidFill>
                <a:srgbClr val="ED8428"/>
              </a:solidFill>
            </a:endParaRPr>
          </a:p>
          <a:p>
            <a:pPr marL="342900" indent="-342900">
              <a:buFont typeface="+mj-lt"/>
              <a:buAutoNum type="arabicPeriod"/>
            </a:pPr>
            <a:endParaRPr lang="en-US" dirty="0"/>
          </a:p>
        </p:txBody>
      </p:sp>
    </p:spTree>
    <p:extLst>
      <p:ext uri="{BB962C8B-B14F-4D97-AF65-F5344CB8AC3E}">
        <p14:creationId xmlns:p14="http://schemas.microsoft.com/office/powerpoint/2010/main" val="375113370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hite background">
            <a:extLst>
              <a:ext uri="{FF2B5EF4-FFF2-40B4-BE49-F238E27FC236}">
                <a16:creationId xmlns:a16="http://schemas.microsoft.com/office/drawing/2014/main" id="{5BC97886-BA1B-441B-97A9-ECE64F31C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706" y="0"/>
            <a:ext cx="4654294"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84FAA3-2824-4B22-893A-D63EB3D51207}"/>
              </a:ext>
            </a:extLst>
          </p:cNvPr>
          <p:cNvSpPr txBox="1"/>
          <p:nvPr/>
        </p:nvSpPr>
        <p:spPr>
          <a:xfrm>
            <a:off x="558936" y="730533"/>
            <a:ext cx="6970143" cy="1785104"/>
          </a:xfrm>
          <a:prstGeom prst="rect">
            <a:avLst/>
          </a:prstGeom>
          <a:noFill/>
        </p:spPr>
        <p:txBody>
          <a:bodyPr wrap="square" rtlCol="0">
            <a:spAutoFit/>
          </a:bodyPr>
          <a:lstStyle/>
          <a:p>
            <a:pPr marL="342900" indent="-342900">
              <a:buFont typeface="Courier New" panose="02070309020205020404" pitchFamily="49" charset="0"/>
              <a:buChar char="o"/>
            </a:pPr>
            <a:r>
              <a:rPr lang="en-US" sz="2200" dirty="0">
                <a:solidFill>
                  <a:srgbClr val="ED8428"/>
                </a:solidFill>
              </a:rPr>
              <a:t>The modules have three pins and are easy to connect directly to the Pi’s GPIO header.</a:t>
            </a:r>
          </a:p>
          <a:p>
            <a:pPr marL="342900" indent="-342900">
              <a:buFont typeface="Courier New" panose="02070309020205020404" pitchFamily="49" charset="0"/>
              <a:buChar char="o"/>
            </a:pPr>
            <a:r>
              <a:rPr lang="en-US" sz="2200" dirty="0">
                <a:solidFill>
                  <a:srgbClr val="ED8428"/>
                </a:solidFill>
              </a:rPr>
              <a:t>IR Sensors emit and receive Infrared radiation. They are often used as Proximity Sensors i.e. detect and alarm if an object is close to the sensor.</a:t>
            </a:r>
            <a:endParaRPr lang="en-IN" sz="2200" dirty="0">
              <a:solidFill>
                <a:srgbClr val="ED8428"/>
              </a:solidFill>
            </a:endParaRPr>
          </a:p>
        </p:txBody>
      </p:sp>
      <p:sp>
        <p:nvSpPr>
          <p:cNvPr id="8" name="Rectangle 7">
            <a:extLst>
              <a:ext uri="{FF2B5EF4-FFF2-40B4-BE49-F238E27FC236}">
                <a16:creationId xmlns:a16="http://schemas.microsoft.com/office/drawing/2014/main" id="{A2761A46-CD90-4D2B-BA84-4E526D079549}"/>
              </a:ext>
            </a:extLst>
          </p:cNvPr>
          <p:cNvSpPr/>
          <p:nvPr/>
        </p:nvSpPr>
        <p:spPr>
          <a:xfrm>
            <a:off x="558936" y="2439685"/>
            <a:ext cx="6096000" cy="769441"/>
          </a:xfrm>
          <a:prstGeom prst="rect">
            <a:avLst/>
          </a:prstGeom>
        </p:spPr>
        <p:txBody>
          <a:bodyPr>
            <a:spAutoFit/>
          </a:bodyPr>
          <a:lstStyle/>
          <a:p>
            <a:pPr marL="342900" indent="-342900">
              <a:buFont typeface="Courier New" panose="02070309020205020404" pitchFamily="49" charset="0"/>
              <a:buChar char="o"/>
            </a:pPr>
            <a:r>
              <a:rPr lang="en-US" sz="2200" dirty="0">
                <a:solidFill>
                  <a:srgbClr val="ED8428"/>
                </a:solidFill>
                <a:latin typeface="Open Sans"/>
              </a:rPr>
              <a:t>The 3 pins should be connected to the Pi as shown in the table below :</a:t>
            </a:r>
            <a:endParaRPr lang="en-IN" sz="2200" dirty="0">
              <a:solidFill>
                <a:srgbClr val="ED8428"/>
              </a:solidFill>
            </a:endParaRPr>
          </a:p>
        </p:txBody>
      </p:sp>
      <p:graphicFrame>
        <p:nvGraphicFramePr>
          <p:cNvPr id="9" name="Table 8">
            <a:extLst>
              <a:ext uri="{FF2B5EF4-FFF2-40B4-BE49-F238E27FC236}">
                <a16:creationId xmlns:a16="http://schemas.microsoft.com/office/drawing/2014/main" id="{D37957F5-6986-42B4-BF3E-B19A2BCB700C}"/>
              </a:ext>
            </a:extLst>
          </p:cNvPr>
          <p:cNvGraphicFramePr>
            <a:graphicFrameLocks noGrp="1"/>
          </p:cNvGraphicFramePr>
          <p:nvPr>
            <p:extLst>
              <p:ext uri="{D42A27DB-BD31-4B8C-83A1-F6EECF244321}">
                <p14:modId xmlns:p14="http://schemas.microsoft.com/office/powerpoint/2010/main" val="1168878248"/>
              </p:ext>
            </p:extLst>
          </p:nvPr>
        </p:nvGraphicFramePr>
        <p:xfrm>
          <a:off x="487392" y="3942655"/>
          <a:ext cx="6537384" cy="1483360"/>
        </p:xfrm>
        <a:graphic>
          <a:graphicData uri="http://schemas.openxmlformats.org/drawingml/2006/table">
            <a:tbl>
              <a:tblPr firstRow="1" bandRow="1">
                <a:tableStyleId>{21E4AEA4-8DFA-4A89-87EB-49C32662AFE0}</a:tableStyleId>
              </a:tblPr>
              <a:tblGrid>
                <a:gridCol w="2179128">
                  <a:extLst>
                    <a:ext uri="{9D8B030D-6E8A-4147-A177-3AD203B41FA5}">
                      <a16:colId xmlns:a16="http://schemas.microsoft.com/office/drawing/2014/main" val="20000"/>
                    </a:ext>
                  </a:extLst>
                </a:gridCol>
                <a:gridCol w="2179128">
                  <a:extLst>
                    <a:ext uri="{9D8B030D-6E8A-4147-A177-3AD203B41FA5}">
                      <a16:colId xmlns:a16="http://schemas.microsoft.com/office/drawing/2014/main" val="20001"/>
                    </a:ext>
                  </a:extLst>
                </a:gridCol>
                <a:gridCol w="2179128">
                  <a:extLst>
                    <a:ext uri="{9D8B030D-6E8A-4147-A177-3AD203B41FA5}">
                      <a16:colId xmlns:a16="http://schemas.microsoft.com/office/drawing/2014/main" val="20002"/>
                    </a:ext>
                  </a:extLst>
                </a:gridCol>
              </a:tblGrid>
              <a:tr h="370840">
                <a:tc>
                  <a:txBody>
                    <a:bodyPr/>
                    <a:lstStyle/>
                    <a:p>
                      <a:r>
                        <a:rPr lang="en-IN" dirty="0"/>
                        <a:t>IR pin</a:t>
                      </a:r>
                    </a:p>
                  </a:txBody>
                  <a:tcPr/>
                </a:tc>
                <a:tc>
                  <a:txBody>
                    <a:bodyPr/>
                    <a:lstStyle/>
                    <a:p>
                      <a:r>
                        <a:rPr lang="en-IN" dirty="0"/>
                        <a:t>Signals</a:t>
                      </a:r>
                    </a:p>
                  </a:txBody>
                  <a:tcPr/>
                </a:tc>
                <a:tc>
                  <a:txBody>
                    <a:bodyPr/>
                    <a:lstStyle/>
                    <a:p>
                      <a:r>
                        <a:rPr lang="en-IN" dirty="0"/>
                        <a:t>Pi pins</a:t>
                      </a:r>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3.3v</a:t>
                      </a:r>
                    </a:p>
                  </a:txBody>
                  <a:tcPr/>
                </a:tc>
                <a:tc>
                  <a:txBody>
                    <a:bodyPr/>
                    <a:lstStyle/>
                    <a:p>
                      <a:r>
                        <a:rPr lang="en-IN" dirty="0"/>
                        <a:t>3.3V</a:t>
                      </a:r>
                    </a:p>
                  </a:txBody>
                  <a:tcPr/>
                </a:tc>
                <a:extLst>
                  <a:ext uri="{0D108BD9-81ED-4DB2-BD59-A6C34878D82A}">
                    <a16:rowId xmlns:a16="http://schemas.microsoft.com/office/drawing/2014/main" val="10001"/>
                  </a:ext>
                </a:extLst>
              </a:tr>
              <a:tr h="370840">
                <a:tc>
                  <a:txBody>
                    <a:bodyPr/>
                    <a:lstStyle/>
                    <a:p>
                      <a:r>
                        <a:rPr lang="en-IN" dirty="0"/>
                        <a:t>2</a:t>
                      </a:r>
                    </a:p>
                  </a:txBody>
                  <a:tcPr/>
                </a:tc>
                <a:tc>
                  <a:txBody>
                    <a:bodyPr/>
                    <a:lstStyle/>
                    <a:p>
                      <a:r>
                        <a:rPr lang="en-IN" dirty="0"/>
                        <a:t>Output</a:t>
                      </a:r>
                    </a:p>
                  </a:txBody>
                  <a:tcPr/>
                </a:tc>
                <a:tc>
                  <a:txBody>
                    <a:bodyPr/>
                    <a:lstStyle/>
                    <a:p>
                      <a:r>
                        <a:rPr lang="en-IN" sz="1800" b="0" i="0" kern="1200" dirty="0">
                          <a:solidFill>
                            <a:schemeClr val="dk1"/>
                          </a:solidFill>
                          <a:effectLst/>
                          <a:latin typeface="+mn-lt"/>
                          <a:ea typeface="+mn-ea"/>
                          <a:cs typeface="+mn-cs"/>
                        </a:rPr>
                        <a:t>11 (GPIO17)</a:t>
                      </a:r>
                      <a:endParaRPr lang="en-IN" dirty="0"/>
                    </a:p>
                  </a:txBody>
                  <a:tcPr/>
                </a:tc>
                <a:extLst>
                  <a:ext uri="{0D108BD9-81ED-4DB2-BD59-A6C34878D82A}">
                    <a16:rowId xmlns:a16="http://schemas.microsoft.com/office/drawing/2014/main" val="10002"/>
                  </a:ext>
                </a:extLst>
              </a:tr>
              <a:tr h="370840">
                <a:tc>
                  <a:txBody>
                    <a:bodyPr/>
                    <a:lstStyle/>
                    <a:p>
                      <a:r>
                        <a:rPr lang="en-IN" dirty="0"/>
                        <a:t>3</a:t>
                      </a:r>
                    </a:p>
                  </a:txBody>
                  <a:tcPr/>
                </a:tc>
                <a:tc>
                  <a:txBody>
                    <a:bodyPr/>
                    <a:lstStyle/>
                    <a:p>
                      <a:r>
                        <a:rPr lang="en-IN" dirty="0"/>
                        <a:t>Ground</a:t>
                      </a:r>
                    </a:p>
                  </a:txBody>
                  <a:tcPr/>
                </a:tc>
                <a:tc>
                  <a:txBody>
                    <a:bodyPr/>
                    <a:lstStyle/>
                    <a:p>
                      <a:r>
                        <a:rPr lang="en-IN" sz="1800" b="0" i="0" kern="1200" dirty="0">
                          <a:solidFill>
                            <a:schemeClr val="dk1"/>
                          </a:solidFill>
                          <a:effectLst/>
                          <a:latin typeface="+mn-lt"/>
                          <a:ea typeface="+mn-ea"/>
                          <a:cs typeface="+mn-cs"/>
                        </a:rPr>
                        <a:t>6 or 9</a:t>
                      </a:r>
                      <a:endParaRPr lang="en-IN" dirty="0"/>
                    </a:p>
                  </a:txBody>
                  <a:tcPr/>
                </a:tc>
                <a:extLst>
                  <a:ext uri="{0D108BD9-81ED-4DB2-BD59-A6C34878D82A}">
                    <a16:rowId xmlns:a16="http://schemas.microsoft.com/office/drawing/2014/main" val="10003"/>
                  </a:ext>
                </a:extLst>
              </a:tr>
            </a:tbl>
          </a:graphicData>
        </a:graphic>
      </p:graphicFrame>
      <p:pic>
        <p:nvPicPr>
          <p:cNvPr id="3074" name="Picture 2" descr="Related image">
            <a:extLst>
              <a:ext uri="{FF2B5EF4-FFF2-40B4-BE49-F238E27FC236}">
                <a16:creationId xmlns:a16="http://schemas.microsoft.com/office/drawing/2014/main" id="{F37EFD9A-4DB5-494D-8C17-F36AA09025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97"/>
          <a:stretch/>
        </p:blipFill>
        <p:spPr bwMode="auto">
          <a:xfrm>
            <a:off x="7537706" y="1345722"/>
            <a:ext cx="4654294" cy="452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9094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Related image">
            <a:extLst>
              <a:ext uri="{FF2B5EF4-FFF2-40B4-BE49-F238E27FC236}">
                <a16:creationId xmlns:a16="http://schemas.microsoft.com/office/drawing/2014/main" id="{2F4860EF-A259-490B-B579-9C5D2D239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7531"/>
            <a:ext cx="4662921" cy="481354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CA6B5DB-DD3F-403E-9ED5-A476B8A9F7F7}"/>
              </a:ext>
            </a:extLst>
          </p:cNvPr>
          <p:cNvSpPr txBox="1">
            <a:spLocks/>
          </p:cNvSpPr>
          <p:nvPr/>
        </p:nvSpPr>
        <p:spPr>
          <a:xfrm>
            <a:off x="4662921" y="361017"/>
            <a:ext cx="7529079" cy="83071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800" u="sng" dirty="0">
                <a:latin typeface="Algerian" panose="04020705040A02060702" pitchFamily="82" charset="0"/>
              </a:rPr>
              <a:t>SERVO MOTOR:</a:t>
            </a:r>
          </a:p>
        </p:txBody>
      </p:sp>
      <p:sp>
        <p:nvSpPr>
          <p:cNvPr id="5" name="Content Placeholder 2">
            <a:extLst>
              <a:ext uri="{FF2B5EF4-FFF2-40B4-BE49-F238E27FC236}">
                <a16:creationId xmlns:a16="http://schemas.microsoft.com/office/drawing/2014/main" id="{6D49F3F7-E646-4225-A725-721BB9809C0E}"/>
              </a:ext>
            </a:extLst>
          </p:cNvPr>
          <p:cNvSpPr txBox="1">
            <a:spLocks/>
          </p:cNvSpPr>
          <p:nvPr/>
        </p:nvSpPr>
        <p:spPr>
          <a:xfrm>
            <a:off x="5244861" y="1466491"/>
            <a:ext cx="6719430" cy="45633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rgbClr val="ED8428"/>
                </a:solidFill>
              </a:rPr>
              <a:t>It’s small size, low inertia and almost noise and frictionless operation makes the a.c. servomotor particularly attractive.</a:t>
            </a:r>
          </a:p>
          <a:p>
            <a:pPr marL="0" indent="0">
              <a:buNone/>
            </a:pPr>
            <a:endParaRPr lang="en-US" sz="2200" dirty="0">
              <a:solidFill>
                <a:srgbClr val="ED8428"/>
              </a:solidFill>
            </a:endParaRPr>
          </a:p>
          <a:p>
            <a:pPr marL="0" indent="0">
              <a:buNone/>
            </a:pPr>
            <a:r>
              <a:rPr lang="en-IN" sz="2200" dirty="0">
                <a:solidFill>
                  <a:srgbClr val="ED8428"/>
                </a:solidFill>
              </a:rPr>
              <a:t> </a:t>
            </a:r>
            <a:r>
              <a:rPr lang="en-IN" sz="2200" u="sng" dirty="0">
                <a:solidFill>
                  <a:srgbClr val="ED8428"/>
                </a:solidFill>
              </a:rPr>
              <a:t>Setup(CONNECTIONS)</a:t>
            </a:r>
            <a:r>
              <a:rPr lang="en-IN" sz="2200" dirty="0">
                <a:solidFill>
                  <a:srgbClr val="ED8428"/>
                </a:solidFill>
              </a:rPr>
              <a:t>:</a:t>
            </a:r>
          </a:p>
          <a:p>
            <a:pPr marL="0" indent="0">
              <a:buNone/>
            </a:pPr>
            <a:r>
              <a:rPr lang="en-US" sz="2200" dirty="0">
                <a:solidFill>
                  <a:srgbClr val="ED8428"/>
                </a:solidFill>
              </a:rPr>
              <a:t>In most cases, the colors of the servo are as follows and are connected to the Pi:</a:t>
            </a:r>
          </a:p>
          <a:p>
            <a:endParaRPr lang="en-US" sz="2200" dirty="0">
              <a:solidFill>
                <a:srgbClr val="ED8428"/>
              </a:solidFill>
            </a:endParaRPr>
          </a:p>
          <a:p>
            <a:pPr lvl="1">
              <a:buFont typeface="Wingdings" panose="05000000000000000000" pitchFamily="2" charset="2"/>
              <a:buChar char="ü"/>
            </a:pPr>
            <a:r>
              <a:rPr lang="en-US" sz="2200" dirty="0">
                <a:solidFill>
                  <a:srgbClr val="ED8428"/>
                </a:solidFill>
              </a:rPr>
              <a:t>Black – comes to GND (pin 6) from the Pi</a:t>
            </a:r>
          </a:p>
          <a:p>
            <a:pPr lvl="1">
              <a:buFont typeface="Wingdings" panose="05000000000000000000" pitchFamily="2" charset="2"/>
              <a:buChar char="ü"/>
            </a:pPr>
            <a:r>
              <a:rPr lang="en-US" sz="2200" dirty="0">
                <a:solidFill>
                  <a:srgbClr val="ED8428"/>
                </a:solidFill>
              </a:rPr>
              <a:t>Red – comes to 3V3 (pin 1) from the Pi</a:t>
            </a:r>
          </a:p>
          <a:p>
            <a:pPr lvl="1">
              <a:buFont typeface="Wingdings" panose="05000000000000000000" pitchFamily="2" charset="2"/>
              <a:buChar char="ü"/>
            </a:pPr>
            <a:r>
              <a:rPr lang="en-US" sz="2200" dirty="0">
                <a:solidFill>
                  <a:srgbClr val="ED8428"/>
                </a:solidFill>
              </a:rPr>
              <a:t>Yellow/Orange – to a free GPIO pin (e.g., GPIO17, pin 11)</a:t>
            </a:r>
            <a:endParaRPr lang="en-IN" sz="2200" dirty="0">
              <a:solidFill>
                <a:srgbClr val="ED8428"/>
              </a:solidFill>
            </a:endParaRPr>
          </a:p>
          <a:p>
            <a:endParaRPr lang="en-IN" sz="2200" dirty="0">
              <a:solidFill>
                <a:srgbClr val="ED8428"/>
              </a:solidFill>
            </a:endParaRPr>
          </a:p>
        </p:txBody>
      </p:sp>
    </p:spTree>
    <p:extLst>
      <p:ext uri="{BB962C8B-B14F-4D97-AF65-F5344CB8AC3E}">
        <p14:creationId xmlns:p14="http://schemas.microsoft.com/office/powerpoint/2010/main" val="38183338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B83B43-133C-4957-A41B-9FA1AC9A1F1F}"/>
              </a:ext>
            </a:extLst>
          </p:cNvPr>
          <p:cNvSpPr txBox="1">
            <a:spLocks/>
          </p:cNvSpPr>
          <p:nvPr/>
        </p:nvSpPr>
        <p:spPr>
          <a:xfrm>
            <a:off x="0" y="644397"/>
            <a:ext cx="7529078" cy="36489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latin typeface="Algerian" panose="04020705040A02060702" pitchFamily="82" charset="0"/>
              </a:rPr>
              <a:t>Advantages and disadvantages</a:t>
            </a:r>
          </a:p>
        </p:txBody>
      </p:sp>
      <p:sp>
        <p:nvSpPr>
          <p:cNvPr id="5" name="Content Placeholder 2">
            <a:extLst>
              <a:ext uri="{FF2B5EF4-FFF2-40B4-BE49-F238E27FC236}">
                <a16:creationId xmlns:a16="http://schemas.microsoft.com/office/drawing/2014/main" id="{6E92DF66-CE8A-49FC-A41F-81B419A32F0A}"/>
              </a:ext>
            </a:extLst>
          </p:cNvPr>
          <p:cNvSpPr txBox="1">
            <a:spLocks/>
          </p:cNvSpPr>
          <p:nvPr/>
        </p:nvSpPr>
        <p:spPr>
          <a:xfrm>
            <a:off x="373662" y="1276711"/>
            <a:ext cx="7053682" cy="27604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dirty="0">
                <a:solidFill>
                  <a:srgbClr val="ED8428"/>
                </a:solidFill>
              </a:rPr>
              <a:t>Advantages:</a:t>
            </a:r>
          </a:p>
          <a:p>
            <a:pPr marL="0" indent="0">
              <a:buFont typeface="Arial" panose="020B0604020202020204" pitchFamily="34" charset="0"/>
              <a:buNone/>
            </a:pPr>
            <a:r>
              <a:rPr lang="en-US" sz="2400" dirty="0">
                <a:solidFill>
                  <a:srgbClr val="ED8428"/>
                </a:solidFill>
              </a:rPr>
              <a:t>  Some of the advantages of servo motors are as follows:</a:t>
            </a:r>
          </a:p>
          <a:p>
            <a:pPr>
              <a:buFont typeface="Wingdings" panose="05000000000000000000" pitchFamily="2" charset="2"/>
              <a:buChar char="v"/>
            </a:pPr>
            <a:r>
              <a:rPr lang="en-US" sz="2400" dirty="0">
                <a:solidFill>
                  <a:srgbClr val="ED8428"/>
                </a:solidFill>
              </a:rPr>
              <a:t>High speeds</a:t>
            </a:r>
          </a:p>
          <a:p>
            <a:pPr>
              <a:buFont typeface="Wingdings" panose="05000000000000000000" pitchFamily="2" charset="2"/>
              <a:buChar char="v"/>
            </a:pPr>
            <a:r>
              <a:rPr lang="en-US" sz="2400" dirty="0">
                <a:solidFill>
                  <a:srgbClr val="ED8428"/>
                </a:solidFill>
              </a:rPr>
              <a:t>Available in all sizes</a:t>
            </a:r>
          </a:p>
          <a:p>
            <a:pPr>
              <a:buFont typeface="Wingdings" panose="05000000000000000000" pitchFamily="2" charset="2"/>
              <a:buChar char="v"/>
            </a:pPr>
            <a:r>
              <a:rPr lang="en-US" sz="2400" dirty="0">
                <a:solidFill>
                  <a:srgbClr val="ED8428"/>
                </a:solidFill>
              </a:rPr>
              <a:t>Low noise</a:t>
            </a:r>
          </a:p>
        </p:txBody>
      </p:sp>
      <p:sp>
        <p:nvSpPr>
          <p:cNvPr id="6" name="TextBox 5">
            <a:extLst>
              <a:ext uri="{FF2B5EF4-FFF2-40B4-BE49-F238E27FC236}">
                <a16:creationId xmlns:a16="http://schemas.microsoft.com/office/drawing/2014/main" id="{85C97ECB-110F-4435-A967-47ED0D2255FB}"/>
              </a:ext>
            </a:extLst>
          </p:cNvPr>
          <p:cNvSpPr txBox="1"/>
          <p:nvPr/>
        </p:nvSpPr>
        <p:spPr>
          <a:xfrm>
            <a:off x="373662" y="4115528"/>
            <a:ext cx="5524421" cy="2462213"/>
          </a:xfrm>
          <a:prstGeom prst="rect">
            <a:avLst/>
          </a:prstGeom>
          <a:noFill/>
        </p:spPr>
        <p:txBody>
          <a:bodyPr wrap="square" rtlCol="0">
            <a:spAutoFit/>
          </a:bodyPr>
          <a:lstStyle/>
          <a:p>
            <a:pPr>
              <a:buFont typeface="Wingdings" panose="05000000000000000000" pitchFamily="2" charset="2"/>
              <a:buChar char="Ø"/>
            </a:pPr>
            <a:r>
              <a:rPr lang="en-US" sz="2200" dirty="0">
                <a:solidFill>
                  <a:srgbClr val="ED8428"/>
                </a:solidFill>
              </a:rPr>
              <a:t>Disadvantages:</a:t>
            </a:r>
            <a:endParaRPr lang="en-US" sz="2200" u="sng" dirty="0">
              <a:solidFill>
                <a:srgbClr val="ED8428"/>
              </a:solidFill>
            </a:endParaRPr>
          </a:p>
          <a:p>
            <a:endParaRPr lang="en-US" sz="2200" dirty="0">
              <a:solidFill>
                <a:srgbClr val="ED8428"/>
              </a:solidFill>
            </a:endParaRPr>
          </a:p>
          <a:p>
            <a:pPr marL="285750" indent="-285750">
              <a:buFont typeface="Wingdings" panose="05000000000000000000" pitchFamily="2" charset="2"/>
              <a:buChar char="v"/>
            </a:pPr>
            <a:r>
              <a:rPr lang="en-US" sz="2200" dirty="0">
                <a:solidFill>
                  <a:srgbClr val="ED8428"/>
                </a:solidFill>
              </a:rPr>
              <a:t>More expensive</a:t>
            </a:r>
          </a:p>
          <a:p>
            <a:pPr marL="285750" indent="-285750">
              <a:buFont typeface="Wingdings" panose="05000000000000000000" pitchFamily="2" charset="2"/>
              <a:buChar char="v"/>
            </a:pPr>
            <a:r>
              <a:rPr lang="en-US" sz="2200" dirty="0">
                <a:solidFill>
                  <a:srgbClr val="ED8428"/>
                </a:solidFill>
              </a:rPr>
              <a:t>Cannot work open loop - feedback is required</a:t>
            </a:r>
          </a:p>
          <a:p>
            <a:endParaRPr lang="en-US" sz="2200" dirty="0">
              <a:solidFill>
                <a:srgbClr val="ED8428"/>
              </a:solidFill>
            </a:endParaRPr>
          </a:p>
          <a:p>
            <a:endParaRPr lang="en-IN" sz="2200" dirty="0">
              <a:solidFill>
                <a:srgbClr val="ED8428"/>
              </a:solidFill>
            </a:endParaRPr>
          </a:p>
        </p:txBody>
      </p:sp>
      <p:pic>
        <p:nvPicPr>
          <p:cNvPr id="8" name="Picture 7">
            <a:extLst>
              <a:ext uri="{FF2B5EF4-FFF2-40B4-BE49-F238E27FC236}">
                <a16:creationId xmlns:a16="http://schemas.microsoft.com/office/drawing/2014/main" id="{DF295099-59D6-48E9-A785-886F5D405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7706" y="1"/>
            <a:ext cx="4654294" cy="6858000"/>
          </a:xfrm>
          <a:prstGeom prst="rect">
            <a:avLst/>
          </a:prstGeom>
        </p:spPr>
      </p:pic>
    </p:spTree>
    <p:extLst>
      <p:ext uri="{BB962C8B-B14F-4D97-AF65-F5344CB8AC3E}">
        <p14:creationId xmlns:p14="http://schemas.microsoft.com/office/powerpoint/2010/main" val="133291902"/>
      </p:ext>
    </p:extLst>
  </p:cSld>
  <p:clrMapOvr>
    <a:masterClrMapping/>
  </p:clrMapOvr>
  <p:transition spd="slow">
    <p:wipe/>
  </p:transition>
</p:sld>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6.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7.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695</TotalTime>
  <Words>507</Words>
  <Application>Microsoft Office PowerPoint</Application>
  <PresentationFormat>Widescreen</PresentationFormat>
  <Paragraphs>81</Paragraphs>
  <Slides>16</Slides>
  <Notes>0</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16</vt:i4>
      </vt:variant>
    </vt:vector>
  </HeadingPairs>
  <TitlesOfParts>
    <vt:vector size="32" baseType="lpstr">
      <vt:lpstr>Algerian</vt:lpstr>
      <vt:lpstr>Arial</vt:lpstr>
      <vt:lpstr>Calibri</vt:lpstr>
      <vt:lpstr>Calibri Light</vt:lpstr>
      <vt:lpstr>Calisto MT</vt:lpstr>
      <vt:lpstr>Courier New</vt:lpstr>
      <vt:lpstr>Open Sans</vt:lpstr>
      <vt:lpstr>Wingdings</vt:lpstr>
      <vt:lpstr>Wingdings 2</vt:lpstr>
      <vt:lpstr>1_Office Theme</vt:lpstr>
      <vt:lpstr>2_Office Theme</vt:lpstr>
      <vt:lpstr>3_Office Theme</vt:lpstr>
      <vt:lpstr>Office Theme</vt:lpstr>
      <vt:lpstr>4_Office Theme</vt:lpstr>
      <vt:lpstr>Slate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door ACCESS MANAGEMENT SYSTEM</dc:title>
  <dc:creator>Keesari Shravya</dc:creator>
  <cp:lastModifiedBy>Keesari Shravya</cp:lastModifiedBy>
  <cp:revision>60</cp:revision>
  <dcterms:created xsi:type="dcterms:W3CDTF">2019-06-20T13:11:30Z</dcterms:created>
  <dcterms:modified xsi:type="dcterms:W3CDTF">2019-06-24T09:53:55Z</dcterms:modified>
</cp:coreProperties>
</file>